
<file path=[Content_Types].xml><?xml version="1.0" encoding="utf-8"?>
<Types xmlns="http://schemas.openxmlformats.org/package/2006/content-types">
  <Default Extension="xml" ContentType="application/xml"/>
  <Default Extension="jpeg" ContentType="image/jpeg"/>
  <Default Extension="JPG" ContentType="image/.jpg"/>
  <Default Extension="wav" ContentType="audio/x-wav"/>
  <Default Extension="png" ContentType="image/png"/>
  <Default Extension="rels" ContentType="application/vnd.openxmlformats-package.relationships+xml"/>
  <Override PartName="/customXml/itemProps7.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0"/>
  </p:handoutMasterIdLst>
  <p:sldIdLst>
    <p:sldId id="419" r:id="rId3"/>
    <p:sldId id="381" r:id="rId5"/>
    <p:sldId id="420" r:id="rId6"/>
    <p:sldId id="386" r:id="rId7"/>
    <p:sldId id="442" r:id="rId8"/>
    <p:sldId id="400" r:id="rId9"/>
    <p:sldId id="443" r:id="rId10"/>
    <p:sldId id="388" r:id="rId11"/>
    <p:sldId id="421" r:id="rId12"/>
    <p:sldId id="422" r:id="rId13"/>
    <p:sldId id="444" r:id="rId14"/>
    <p:sldId id="393" r:id="rId15"/>
    <p:sldId id="391" r:id="rId16"/>
    <p:sldId id="387" r:id="rId17"/>
    <p:sldId id="389" r:id="rId18"/>
    <p:sldId id="390" r:id="rId19"/>
    <p:sldId id="392" r:id="rId20"/>
    <p:sldId id="394" r:id="rId21"/>
    <p:sldId id="395" r:id="rId22"/>
    <p:sldId id="396" r:id="rId23"/>
    <p:sldId id="397" r:id="rId24"/>
    <p:sldId id="423" r:id="rId25"/>
    <p:sldId id="398" r:id="rId26"/>
    <p:sldId id="399" r:id="rId27"/>
    <p:sldId id="401" r:id="rId28"/>
    <p:sldId id="424" r:id="rId29"/>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gun Vagun" initials="VV"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9586"/>
    <a:srgbClr val="B4E5BC"/>
    <a:srgbClr val="65BB87"/>
    <a:srgbClr val="BBBBBB"/>
    <a:srgbClr val="C3D7D3"/>
    <a:srgbClr val="BACAC8"/>
    <a:srgbClr val="809D99"/>
    <a:srgbClr val="FFAC1D"/>
    <a:srgbClr val="FBFBFC"/>
    <a:srgbClr val="3F9D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06" autoAdjust="0"/>
    <p:restoredTop sz="94660"/>
  </p:normalViewPr>
  <p:slideViewPr>
    <p:cSldViewPr snapToGrid="0">
      <p:cViewPr varScale="1">
        <p:scale>
          <a:sx n="77" d="100"/>
          <a:sy n="77" d="100"/>
        </p:scale>
        <p:origin x="114" y="4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gs" Target="tags/tag8.xml"/><Relationship Id="rId36" Type="http://schemas.openxmlformats.org/officeDocument/2006/relationships/customXml" Target="../customXml/item1.xml"/><Relationship Id="rId35" Type="http://schemas.openxmlformats.org/officeDocument/2006/relationships/customXmlProps" Target="../customXml/itemProps7.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audio1.wav>
</file>

<file path=ppt/media/image1.jpeg>
</file>

<file path=ppt/media/image10.jpeg>
</file>

<file path=ppt/media/image11.jpeg>
</file>

<file path=ppt/media/image2.png>
</file>

<file path=ppt/media/image2.sv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DFC243-3E68-4BFF-A505-ADDF9D7195A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67D84A-3049-44F6-8517-64F0971FDD2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FFDAE1-EB67-42CF-B593-56AA292DA8C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1E6056-67A1-460C-8D55-8E079809267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2.png"/><Relationship Id="rId5" Type="http://schemas.microsoft.com/office/2007/relationships/media" Target="../media/audio1.wav"/><Relationship Id="rId4" Type="http://schemas.openxmlformats.org/officeDocument/2006/relationships/audio" Target="../media/audio1.wav"/><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sv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11165766" y="4190258"/>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文本框 40"/>
          <p:cNvSpPr txBox="1"/>
          <p:nvPr>
            <p:custDataLst>
              <p:tags r:id="rId2"/>
            </p:custDataLst>
          </p:nvPr>
        </p:nvSpPr>
        <p:spPr>
          <a:xfrm>
            <a:off x="727075" y="4057650"/>
            <a:ext cx="10596880" cy="1312545"/>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zh-CN" altLang="en-US" sz="6000" b="1" dirty="0">
                <a:solidFill>
                  <a:srgbClr val="659586"/>
                </a:solidFill>
                <a:latin typeface="+mn-ea"/>
                <a:cs typeface="+mn-ea"/>
                <a:sym typeface="+mn-lt"/>
              </a:rPr>
              <a:t>《管理科学与基础》课程设计</a:t>
            </a:r>
            <a:endParaRPr lang="zh-CN" altLang="en-US" sz="6000" b="1" dirty="0">
              <a:solidFill>
                <a:srgbClr val="659586"/>
              </a:solidFill>
              <a:latin typeface="+mn-ea"/>
              <a:cs typeface="+mn-ea"/>
              <a:sym typeface="+mn-lt"/>
            </a:endParaRPr>
          </a:p>
          <a:p>
            <a:pPr algn="ctr"/>
            <a:r>
              <a:rPr lang="en-US" altLang="zh-CN" sz="4400" b="1" dirty="0">
                <a:solidFill>
                  <a:srgbClr val="659586"/>
                </a:solidFill>
                <a:latin typeface="+mn-ea"/>
                <a:cs typeface="+mn-ea"/>
                <a:sym typeface="+mn-lt"/>
              </a:rPr>
              <a:t>                   ——</a:t>
            </a:r>
            <a:r>
              <a:rPr lang="zh-CN" altLang="en-US" sz="4400" b="1" dirty="0">
                <a:solidFill>
                  <a:srgbClr val="659586"/>
                </a:solidFill>
                <a:latin typeface="+mn-ea"/>
                <a:cs typeface="+mn-ea"/>
                <a:sym typeface="+mn-lt"/>
              </a:rPr>
              <a:t>在博弈论下的电信诈骗</a:t>
            </a:r>
            <a:endParaRPr lang="zh-CN" altLang="en-US" sz="4400" b="1" dirty="0">
              <a:solidFill>
                <a:srgbClr val="659586"/>
              </a:solidFill>
              <a:latin typeface="+mn-ea"/>
              <a:cs typeface="+mn-ea"/>
              <a:sym typeface="+mn-lt"/>
            </a:endParaRPr>
          </a:p>
        </p:txBody>
      </p:sp>
      <p:sp>
        <p:nvSpPr>
          <p:cNvPr id="46" name="椭圆 45"/>
          <p:cNvSpPr/>
          <p:nvPr/>
        </p:nvSpPr>
        <p:spPr>
          <a:xfrm>
            <a:off x="980417" y="4190111"/>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PA_文本框 15"/>
          <p:cNvSpPr txBox="1">
            <a:spLocks noChangeArrowheads="1"/>
          </p:cNvSpPr>
          <p:nvPr>
            <p:custDataLst>
              <p:tags r:id="rId3"/>
            </p:custDataLst>
          </p:nvPr>
        </p:nvSpPr>
        <p:spPr bwMode="auto">
          <a:xfrm>
            <a:off x="3561116" y="5584084"/>
            <a:ext cx="4536503"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fontAlgn="ctr" hangingPunct="1">
              <a:lnSpc>
                <a:spcPct val="90000"/>
              </a:lnSpc>
              <a:spcBef>
                <a:spcPct val="20000"/>
              </a:spcBef>
            </a:pPr>
            <a:r>
              <a:rPr lang="zh-CN" altLang="en-US" sz="2000" b="1" dirty="0">
                <a:solidFill>
                  <a:schemeClr val="tx1">
                    <a:lumMod val="75000"/>
                    <a:lumOff val="25000"/>
                  </a:schemeClr>
                </a:solidFill>
                <a:latin typeface="+mn-ea"/>
                <a:ea typeface="+mn-ea"/>
                <a:cs typeface="+mn-ea"/>
                <a:sym typeface="+mn-lt"/>
              </a:rPr>
              <a:t>汇报人：信息</a:t>
            </a:r>
            <a:r>
              <a:rPr lang="en-US" altLang="zh-CN" sz="2000" b="1" dirty="0">
                <a:solidFill>
                  <a:schemeClr val="tx1">
                    <a:lumMod val="75000"/>
                    <a:lumOff val="25000"/>
                  </a:schemeClr>
                </a:solidFill>
                <a:latin typeface="+mn-ea"/>
                <a:ea typeface="+mn-ea"/>
                <a:cs typeface="+mn-ea"/>
                <a:sym typeface="+mn-lt"/>
              </a:rPr>
              <a:t>2001 </a:t>
            </a:r>
            <a:r>
              <a:rPr lang="zh-CN" altLang="en-US" sz="2000" b="1" dirty="0">
                <a:solidFill>
                  <a:schemeClr val="tx1">
                    <a:lumMod val="75000"/>
                    <a:lumOff val="25000"/>
                  </a:schemeClr>
                </a:solidFill>
                <a:latin typeface="+mn-ea"/>
                <a:ea typeface="+mn-ea"/>
                <a:cs typeface="+mn-ea"/>
                <a:sym typeface="+mn-lt"/>
              </a:rPr>
              <a:t>陈英梅 2010610040</a:t>
            </a:r>
            <a:endParaRPr lang="zh-CN" altLang="en-US" sz="2000" b="1" dirty="0">
              <a:solidFill>
                <a:schemeClr val="tx1">
                  <a:lumMod val="75000"/>
                  <a:lumOff val="25000"/>
                </a:schemeClr>
              </a:solidFill>
              <a:latin typeface="+mn-ea"/>
              <a:ea typeface="+mn-ea"/>
              <a:cs typeface="+mn-ea"/>
              <a:sym typeface="+mn-lt"/>
            </a:endParaRPr>
          </a:p>
          <a:p>
            <a:pPr algn="ctr" eaLnBrk="1" fontAlgn="ctr" hangingPunct="1">
              <a:lnSpc>
                <a:spcPct val="90000"/>
              </a:lnSpc>
              <a:spcBef>
                <a:spcPct val="20000"/>
              </a:spcBef>
            </a:pPr>
            <a:r>
              <a:rPr lang="en-US" altLang="zh-CN" sz="2000" b="1" dirty="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信息</a:t>
            </a:r>
            <a:r>
              <a:rPr lang="en-US" altLang="zh-CN" sz="2000" b="1" dirty="0">
                <a:solidFill>
                  <a:schemeClr val="tx1">
                    <a:lumMod val="75000"/>
                    <a:lumOff val="25000"/>
                  </a:schemeClr>
                </a:solidFill>
                <a:latin typeface="+mn-ea"/>
                <a:ea typeface="+mn-ea"/>
                <a:cs typeface="+mn-ea"/>
                <a:sym typeface="+mn-lt"/>
              </a:rPr>
              <a:t>2001 </a:t>
            </a:r>
            <a:r>
              <a:rPr lang="zh-CN" altLang="en-US" sz="2000" b="1" dirty="0">
                <a:solidFill>
                  <a:schemeClr val="tx1">
                    <a:lumMod val="75000"/>
                    <a:lumOff val="25000"/>
                  </a:schemeClr>
                </a:solidFill>
                <a:latin typeface="+mn-ea"/>
                <a:ea typeface="+mn-ea"/>
                <a:cs typeface="+mn-ea"/>
                <a:sym typeface="+mn-lt"/>
              </a:rPr>
              <a:t>高雅萍 2010610042</a:t>
            </a:r>
            <a:endParaRPr lang="zh-CN" altLang="en-US" sz="2000" b="1" dirty="0">
              <a:solidFill>
                <a:schemeClr val="tx1">
                  <a:lumMod val="75000"/>
                  <a:lumOff val="25000"/>
                </a:schemeClr>
              </a:solidFill>
              <a:latin typeface="+mn-ea"/>
              <a:ea typeface="+mn-ea"/>
              <a:cs typeface="+mn-ea"/>
              <a:sym typeface="+mn-lt"/>
            </a:endParaRPr>
          </a:p>
          <a:p>
            <a:pPr algn="ctr" eaLnBrk="1" fontAlgn="ctr" hangingPunct="1">
              <a:lnSpc>
                <a:spcPct val="90000"/>
              </a:lnSpc>
              <a:spcBef>
                <a:spcPct val="20000"/>
              </a:spcBef>
            </a:pPr>
            <a:r>
              <a:rPr lang="zh-CN" altLang="en-US" sz="2000" b="1" dirty="0">
                <a:solidFill>
                  <a:schemeClr val="tx1">
                    <a:lumMod val="75000"/>
                    <a:lumOff val="25000"/>
                  </a:schemeClr>
                </a:solidFill>
                <a:latin typeface="+mn-ea"/>
                <a:ea typeface="+mn-ea"/>
                <a:cs typeface="+mn-ea"/>
                <a:sym typeface="+mn-lt"/>
              </a:rPr>
              <a:t>	</a:t>
            </a:r>
            <a:r>
              <a:rPr lang="en-US" altLang="zh-CN" sz="2000" b="1" dirty="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信息</a:t>
            </a:r>
            <a:r>
              <a:rPr lang="en-US" altLang="zh-CN" sz="2000" b="1" dirty="0">
                <a:solidFill>
                  <a:schemeClr val="tx1">
                    <a:lumMod val="75000"/>
                    <a:lumOff val="25000"/>
                  </a:schemeClr>
                </a:solidFill>
                <a:latin typeface="+mn-ea"/>
                <a:ea typeface="+mn-ea"/>
                <a:cs typeface="+mn-ea"/>
                <a:sym typeface="+mn-lt"/>
              </a:rPr>
              <a:t>2001</a:t>
            </a:r>
            <a:r>
              <a:rPr lang="en-US" altLang="zh-CN" sz="2000" b="1" dirty="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郭丽珊 2010610043</a:t>
            </a:r>
            <a:endParaRPr lang="zh-CN" altLang="en-US" sz="2000" b="1" dirty="0">
              <a:solidFill>
                <a:schemeClr val="tx1">
                  <a:lumMod val="75000"/>
                  <a:lumOff val="25000"/>
                </a:schemeClr>
              </a:solidFill>
              <a:latin typeface="+mn-ea"/>
              <a:ea typeface="+mn-ea"/>
              <a:cs typeface="+mn-ea"/>
              <a:sym typeface="+mn-lt"/>
            </a:endParaRPr>
          </a:p>
        </p:txBody>
      </p:sp>
      <p:pic>
        <p:nvPicPr>
          <p:cNvPr id="17" name="欢快愉悦背景音">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5791200" y="-88975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1000"/>
                                        <p:tgtEl>
                                          <p:spTgt spid="45"/>
                                        </p:tgtEl>
                                      </p:cBhvr>
                                    </p:animEffect>
                                    <p:anim calcmode="lin" valueType="num">
                                      <p:cBhvr>
                                        <p:cTn id="54" dur="1000" fill="hold"/>
                                        <p:tgtEl>
                                          <p:spTgt spid="45"/>
                                        </p:tgtEl>
                                        <p:attrNameLst>
                                          <p:attrName>ppt_x</p:attrName>
                                        </p:attrNameLst>
                                      </p:cBhvr>
                                      <p:tavLst>
                                        <p:tav tm="0">
                                          <p:val>
                                            <p:strVal val="#ppt_x"/>
                                          </p:val>
                                        </p:tav>
                                        <p:tav tm="100000">
                                          <p:val>
                                            <p:strVal val="#ppt_x"/>
                                          </p:val>
                                        </p:tav>
                                      </p:tavLst>
                                    </p:anim>
                                    <p:anim calcmode="lin" valueType="num">
                                      <p:cBhvr>
                                        <p:cTn id="55" dur="1000" fill="hold"/>
                                        <p:tgtEl>
                                          <p:spTgt spid="4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1000"/>
                                        <p:tgtEl>
                                          <p:spTgt spid="44"/>
                                        </p:tgtEl>
                                      </p:cBhvr>
                                    </p:animEffect>
                                    <p:anim calcmode="lin" valueType="num">
                                      <p:cBhvr>
                                        <p:cTn id="59" dur="1000" fill="hold"/>
                                        <p:tgtEl>
                                          <p:spTgt spid="44"/>
                                        </p:tgtEl>
                                        <p:attrNameLst>
                                          <p:attrName>ppt_x</p:attrName>
                                        </p:attrNameLst>
                                      </p:cBhvr>
                                      <p:tavLst>
                                        <p:tav tm="0">
                                          <p:val>
                                            <p:strVal val="#ppt_x"/>
                                          </p:val>
                                        </p:tav>
                                        <p:tav tm="100000">
                                          <p:val>
                                            <p:strVal val="#ppt_x"/>
                                          </p:val>
                                        </p:tav>
                                      </p:tavLst>
                                    </p:anim>
                                    <p:anim calcmode="lin" valueType="num">
                                      <p:cBhvr>
                                        <p:cTn id="60" dur="1000" fill="hold"/>
                                        <p:tgtEl>
                                          <p:spTgt spid="44"/>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fade">
                                      <p:cBhvr>
                                        <p:cTn id="63" dur="1000"/>
                                        <p:tgtEl>
                                          <p:spTgt spid="46"/>
                                        </p:tgtEl>
                                      </p:cBhvr>
                                    </p:animEffect>
                                    <p:anim calcmode="lin" valueType="num">
                                      <p:cBhvr>
                                        <p:cTn id="64" dur="1000" fill="hold"/>
                                        <p:tgtEl>
                                          <p:spTgt spid="46"/>
                                        </p:tgtEl>
                                        <p:attrNameLst>
                                          <p:attrName>ppt_x</p:attrName>
                                        </p:attrNameLst>
                                      </p:cBhvr>
                                      <p:tavLst>
                                        <p:tav tm="0">
                                          <p:val>
                                            <p:strVal val="#ppt_x"/>
                                          </p:val>
                                        </p:tav>
                                        <p:tav tm="100000">
                                          <p:val>
                                            <p:strVal val="#ppt_x"/>
                                          </p:val>
                                        </p:tav>
                                      </p:tavLst>
                                    </p:anim>
                                    <p:anim calcmode="lin" valueType="num">
                                      <p:cBhvr>
                                        <p:cTn id="65"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grpId="0" nodeType="clickEffect">
                                  <p:stCondLst>
                                    <p:cond delay="0"/>
                                  </p:stCondLst>
                                  <p:childTnLst>
                                    <p:set>
                                      <p:cBhvr>
                                        <p:cTn id="69" dur="1" fill="hold">
                                          <p:stCondLst>
                                            <p:cond delay="0"/>
                                          </p:stCondLst>
                                        </p:cTn>
                                        <p:tgtEl>
                                          <p:spTgt spid="48"/>
                                        </p:tgtEl>
                                        <p:attrNameLst>
                                          <p:attrName>style.visibility</p:attrName>
                                        </p:attrNameLst>
                                      </p:cBhvr>
                                      <p:to>
                                        <p:strVal val="visible"/>
                                      </p:to>
                                    </p:set>
                                    <p:anim calcmode="lin" valueType="num">
                                      <p:cBhvr additive="base">
                                        <p:cTn id="70" dur="500" fill="hold"/>
                                        <p:tgtEl>
                                          <p:spTgt spid="48"/>
                                        </p:tgtEl>
                                        <p:attrNameLst>
                                          <p:attrName>ppt_x</p:attrName>
                                        </p:attrNameLst>
                                      </p:cBhvr>
                                      <p:tavLst>
                                        <p:tav tm="0">
                                          <p:val>
                                            <p:strVal val="#ppt_x"/>
                                          </p:val>
                                        </p:tav>
                                        <p:tav tm="100000">
                                          <p:val>
                                            <p:strVal val="#ppt_x"/>
                                          </p:val>
                                        </p:tav>
                                      </p:tavLst>
                                    </p:anim>
                                    <p:anim calcmode="lin" valueType="num">
                                      <p:cBhvr additive="base">
                                        <p:cTn id="71" dur="500" fill="hold"/>
                                        <p:tgtEl>
                                          <p:spTgt spid="48"/>
                                        </p:tgtEl>
                                        <p:attrNameLst>
                                          <p:attrName>ppt_y</p:attrName>
                                        </p:attrNameLst>
                                      </p:cBhvr>
                                      <p:tavLst>
                                        <p:tav tm="0">
                                          <p:val>
                                            <p:strVal val="1+#ppt_h/2"/>
                                          </p:val>
                                        </p:tav>
                                        <p:tav tm="100000">
                                          <p:val>
                                            <p:strVal val="#ppt_y"/>
                                          </p:val>
                                        </p:tav>
                                      </p:tavLst>
                                    </p:anim>
                                  </p:childTnLst>
                                </p:cTn>
                              </p:par>
                            </p:childTnLst>
                          </p:cTn>
                        </p:par>
                        <p:par>
                          <p:cTn id="72" fill="hold">
                            <p:stCondLst>
                              <p:cond delay="500"/>
                            </p:stCondLst>
                            <p:childTnLst>
                              <p:par>
                                <p:cTn id="73" presetID="1" presetClass="mediacall" presetSubtype="0" fill="hold" nodeType="afterEffect">
                                  <p:stCondLst>
                                    <p:cond delay="0"/>
                                  </p:stCondLst>
                                  <p:childTnLst>
                                    <p:cmd type="call" cmd="playFrom(0.0)">
                                      <p:cBhvr>
                                        <p:cTn id="74"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5" repeatCount="indefinite" fill="remove" display="0">
                  <p:stCondLst>
                    <p:cond delay="indefinite"/>
                  </p:stCondLst>
                  <p:endCondLst>
                    <p:cond evt="onStopAudio" delay="0">
                      <p:tgtEl>
                        <p:sldTgt/>
                      </p:tgtEl>
                    </p:cond>
                  </p:endCondLst>
                </p:cTn>
                <p:tgtEl>
                  <p:spTgt spid="17"/>
                </p:tgtEl>
              </p:cMediaNode>
            </p:audio>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44" grpId="0" bldLvl="0" animBg="1"/>
      <p:bldP spid="45" grpId="0" bldLvl="0" animBg="1"/>
      <p:bldP spid="46" grpId="0" bldLvl="0" animBg="1"/>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18"/>
          <p:cNvPicPr>
            <a:picLocks noChangeAspect="1"/>
          </p:cNvPicPr>
          <p:nvPr/>
        </p:nvPicPr>
        <p:blipFill>
          <a:blip r:embed="rId1"/>
          <a:stretch>
            <a:fillRect/>
          </a:stretch>
        </p:blipFill>
        <p:spPr>
          <a:xfrm>
            <a:off x="7380605" y="1424305"/>
            <a:ext cx="5000625" cy="4218305"/>
          </a:xfrm>
          <a:prstGeom prst="rect">
            <a:avLst/>
          </a:prstGeom>
        </p:spPr>
      </p:pic>
      <p:pic>
        <p:nvPicPr>
          <p:cNvPr id="45" name="图片 11"/>
          <p:cNvPicPr>
            <a:picLocks noChangeAspect="1"/>
          </p:cNvPicPr>
          <p:nvPr/>
        </p:nvPicPr>
        <p:blipFill>
          <a:blip r:embed="rId2"/>
          <a:stretch>
            <a:fillRect/>
          </a:stretch>
        </p:blipFill>
        <p:spPr>
          <a:xfrm>
            <a:off x="4069715" y="1732915"/>
            <a:ext cx="4467225" cy="3970655"/>
          </a:xfrm>
          <a:prstGeom prst="rect">
            <a:avLst/>
          </a:prstGeom>
        </p:spPr>
      </p:pic>
      <p:sp>
        <p:nvSpPr>
          <p:cNvPr id="21" name="Rounded Rectangle 21"/>
          <p:cNvSpPr/>
          <p:nvPr/>
        </p:nvSpPr>
        <p:spPr>
          <a:xfrm>
            <a:off x="674370" y="3949065"/>
            <a:ext cx="1938655" cy="2183130"/>
          </a:xfrm>
          <a:prstGeom prst="roundRect">
            <a:avLst>
              <a:gd name="adj" fmla="val 2160"/>
            </a:avLst>
          </a:prstGeom>
          <a:solidFill>
            <a:srgbClr val="659586"/>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
              <a:solidFill>
                <a:schemeClr val="bg1">
                  <a:lumMod val="50000"/>
                </a:schemeClr>
              </a:solidFill>
            </a:endParaRPr>
          </a:p>
        </p:txBody>
      </p:sp>
      <p:sp>
        <p:nvSpPr>
          <p:cNvPr id="20" name="Rounded Rectangle 21"/>
          <p:cNvSpPr/>
          <p:nvPr/>
        </p:nvSpPr>
        <p:spPr>
          <a:xfrm>
            <a:off x="2418080" y="1812925"/>
            <a:ext cx="2050415" cy="2145665"/>
          </a:xfrm>
          <a:prstGeom prst="roundRect">
            <a:avLst>
              <a:gd name="adj" fmla="val 2160"/>
            </a:avLst>
          </a:prstGeom>
          <a:solidFill>
            <a:srgbClr val="659586"/>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a:solidFill>
                <a:schemeClr val="bg1">
                  <a:lumMod val="50000"/>
                </a:schemeClr>
              </a:solidFill>
            </a:endParaRPr>
          </a:p>
        </p:txBody>
      </p:sp>
      <p:sp>
        <p:nvSpPr>
          <p:cNvPr id="19" name="Rounded Rectangle 3"/>
          <p:cNvSpPr/>
          <p:nvPr/>
        </p:nvSpPr>
        <p:spPr>
          <a:xfrm>
            <a:off x="674370" y="1812925"/>
            <a:ext cx="1938655" cy="2145665"/>
          </a:xfrm>
          <a:prstGeom prst="roundRect">
            <a:avLst>
              <a:gd name="adj" fmla="val 2160"/>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a:solidFill>
                <a:schemeClr val="bg1">
                  <a:lumMod val="50000"/>
                </a:schemeClr>
              </a:solidFill>
            </a:endParaRPr>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1153071" y="567312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555020" y="142452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49505" y="324774"/>
            <a:ext cx="9745345" cy="583565"/>
            <a:chOff x="997527" y="955964"/>
            <a:chExt cx="9745345" cy="583565"/>
          </a:xfrm>
        </p:grpSpPr>
        <p:sp>
          <p:nvSpPr>
            <p:cNvPr id="13" name="矩形 12"/>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1607127" y="955964"/>
              <a:ext cx="9135745" cy="583565"/>
            </a:xfrm>
            <a:prstGeom prst="rect">
              <a:avLst/>
            </a:prstGeom>
          </p:spPr>
          <p:txBody>
            <a:bodyPr wrap="square">
              <a:spAutoFit/>
            </a:bodyPr>
            <a:p>
              <a:r>
                <a:rPr lang="zh-CN" altLang="en-US" sz="3200" b="1" dirty="0">
                  <a:solidFill>
                    <a:srgbClr val="659586"/>
                  </a:solidFill>
                  <a:cs typeface="+mn-ea"/>
                  <a:sym typeface="+mn-lt"/>
                </a:rPr>
                <a:t>完全信息静态博弈模型</a:t>
              </a:r>
              <a:r>
                <a:rPr lang="en-US" altLang="zh-CN" sz="3200" b="1" dirty="0">
                  <a:solidFill>
                    <a:srgbClr val="659586"/>
                  </a:solidFill>
                  <a:cs typeface="+mn-ea"/>
                  <a:sym typeface="+mn-lt"/>
                </a:rPr>
                <a:t>——</a:t>
              </a:r>
              <a:r>
                <a:rPr lang="zh-CN" altLang="en-US" sz="3200" b="1" dirty="0">
                  <a:solidFill>
                    <a:srgbClr val="659586"/>
                  </a:solidFill>
                  <a:cs typeface="+mn-ea"/>
                  <a:sym typeface="+mn-lt"/>
                </a:rPr>
                <a:t>模型构建与均衡分析</a:t>
              </a:r>
              <a:endParaRPr lang="zh-CN" altLang="en-US" sz="3200" b="1" dirty="0">
                <a:solidFill>
                  <a:srgbClr val="659586"/>
                </a:solidFill>
                <a:cs typeface="+mn-ea"/>
                <a:sym typeface="+mn-lt"/>
              </a:endParaRPr>
            </a:p>
          </p:txBody>
        </p:sp>
      </p:grpSp>
      <p:sp>
        <p:nvSpPr>
          <p:cNvPr id="17" name="Pentagon 12"/>
          <p:cNvSpPr/>
          <p:nvPr/>
        </p:nvSpPr>
        <p:spPr>
          <a:xfrm>
            <a:off x="910051" y="1086096"/>
            <a:ext cx="2922829" cy="505531"/>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8" name="文本框 17"/>
          <p:cNvSpPr txBox="1"/>
          <p:nvPr/>
        </p:nvSpPr>
        <p:spPr>
          <a:xfrm>
            <a:off x="1342390" y="1130300"/>
            <a:ext cx="2490470" cy="460375"/>
          </a:xfrm>
          <a:prstGeom prst="rect">
            <a:avLst/>
          </a:prstGeom>
          <a:noFill/>
        </p:spPr>
        <p:txBody>
          <a:bodyPr wrap="square" rtlCol="0">
            <a:spAutoFit/>
          </a:bodyPr>
          <a:p>
            <a:r>
              <a:rPr lang="zh-CN" altLang="en-US" sz="2400" b="1">
                <a:solidFill>
                  <a:schemeClr val="bg1"/>
                </a:solidFill>
              </a:rPr>
              <a:t>混合策略均衡</a:t>
            </a:r>
            <a:endParaRPr lang="zh-CN" altLang="en-US" sz="2400" b="1">
              <a:solidFill>
                <a:schemeClr val="bg1"/>
              </a:solidFill>
            </a:endParaRPr>
          </a:p>
        </p:txBody>
      </p:sp>
      <p:sp>
        <p:nvSpPr>
          <p:cNvPr id="23" name="Rounded Rectangle 3"/>
          <p:cNvSpPr/>
          <p:nvPr/>
        </p:nvSpPr>
        <p:spPr>
          <a:xfrm>
            <a:off x="2503170" y="3918585"/>
            <a:ext cx="1946910" cy="2214245"/>
          </a:xfrm>
          <a:prstGeom prst="roundRect">
            <a:avLst>
              <a:gd name="adj" fmla="val 2160"/>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a:solidFill>
                <a:schemeClr val="bg1">
                  <a:lumMod val="50000"/>
                </a:schemeClr>
              </a:solidFill>
            </a:endParaRPr>
          </a:p>
        </p:txBody>
      </p:sp>
      <p:sp>
        <p:nvSpPr>
          <p:cNvPr id="33" name="文本框 32"/>
          <p:cNvSpPr txBox="1"/>
          <p:nvPr/>
        </p:nvSpPr>
        <p:spPr>
          <a:xfrm>
            <a:off x="647700" y="2135505"/>
            <a:ext cx="3879850" cy="3476625"/>
          </a:xfrm>
          <a:prstGeom prst="rect">
            <a:avLst/>
          </a:prstGeom>
          <a:noFill/>
        </p:spPr>
        <p:txBody>
          <a:bodyPr wrap="square" rtlCol="0">
            <a:spAutoFit/>
          </a:bodyPr>
          <a:p>
            <a:r>
              <a:rPr lang="en-US" altLang="zh-CN" sz="2000" b="1">
                <a:solidFill>
                  <a:schemeClr val="bg1"/>
                </a:solidFill>
              </a:rPr>
              <a:t>       </a:t>
            </a:r>
            <a:r>
              <a:rPr lang="zh-CN" altLang="en-US" sz="2000" b="1">
                <a:solidFill>
                  <a:schemeClr val="bg1"/>
                </a:solidFill>
              </a:rPr>
              <a:t>假设行骗者选择“诈骗”的概率是p，被骗人选择“疏忽”的概率是q。则根据收益矩阵可以得知：</a:t>
            </a:r>
            <a:endParaRPr lang="zh-CN" altLang="en-US" sz="2000" b="1">
              <a:solidFill>
                <a:schemeClr val="bg1"/>
              </a:solidFill>
            </a:endParaRPr>
          </a:p>
          <a:p>
            <a:r>
              <a:rPr lang="en-US" altLang="zh-CN" sz="2000" b="1">
                <a:solidFill>
                  <a:schemeClr val="bg1"/>
                </a:solidFill>
              </a:rPr>
              <a:t>       </a:t>
            </a:r>
            <a:r>
              <a:rPr lang="zh-CN" altLang="en-US" sz="2000" b="1">
                <a:solidFill>
                  <a:schemeClr val="bg1"/>
                </a:solidFill>
              </a:rPr>
              <a:t>对于行骗者来说，当被骗人选择“疏忽”时候的期望收益是：</a:t>
            </a:r>
            <a:endParaRPr lang="zh-CN" altLang="en-US" sz="2000" b="1">
              <a:solidFill>
                <a:schemeClr val="bg1"/>
              </a:solidFill>
            </a:endParaRPr>
          </a:p>
          <a:p>
            <a:endParaRPr lang="zh-CN" altLang="en-US" sz="2000" b="1">
              <a:solidFill>
                <a:schemeClr val="bg1"/>
              </a:solidFill>
            </a:endParaRPr>
          </a:p>
          <a:p>
            <a:r>
              <a:rPr lang="en-US" altLang="zh-CN" sz="2000" b="1">
                <a:solidFill>
                  <a:schemeClr val="bg1"/>
                </a:solidFill>
              </a:rPr>
              <a:t>       </a:t>
            </a:r>
            <a:r>
              <a:rPr lang="zh-CN" altLang="en-US" sz="2000" b="1">
                <a:solidFill>
                  <a:schemeClr val="bg1"/>
                </a:solidFill>
              </a:rPr>
              <a:t>而被骗人选择“警惕”的时候的期望收益为0。因此行骗者会选择在“骗”的策略上找到最佳的概率p*。行骗者和被骗人的混合策略如图表1、2所示</a:t>
            </a:r>
            <a:r>
              <a:rPr lang="zh-CN" altLang="en-US"/>
              <a:t>。</a:t>
            </a:r>
            <a:endParaRPr lang="zh-CN" altLang="en-US"/>
          </a:p>
        </p:txBody>
      </p:sp>
      <p:pic>
        <p:nvPicPr>
          <p:cNvPr id="36" name="E657119C-6982-421D-8BA7-E74DEB70A7DA-1" descr="latexmath"/>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9935" y="3639185"/>
            <a:ext cx="3675380" cy="319405"/>
          </a:xfrm>
          <a:prstGeom prst="rect">
            <a:avLst/>
          </a:prstGeom>
        </p:spPr>
      </p:pic>
      <p:sp>
        <p:nvSpPr>
          <p:cNvPr id="7" name="椭圆 6"/>
          <p:cNvSpPr/>
          <p:nvPr/>
        </p:nvSpPr>
        <p:spPr>
          <a:xfrm>
            <a:off x="7772569" y="1407383"/>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4866640" y="5757545"/>
            <a:ext cx="2280285" cy="706755"/>
          </a:xfrm>
          <a:prstGeom prst="rect">
            <a:avLst/>
          </a:prstGeom>
          <a:noFill/>
        </p:spPr>
        <p:txBody>
          <a:bodyPr wrap="square" rtlCol="0">
            <a:spAutoFit/>
          </a:bodyPr>
          <a:p>
            <a:pPr algn="ctr"/>
            <a:r>
              <a:rPr lang="zh-CN" altLang="en-US" sz="2000" b="1"/>
              <a:t>图表 1：行骗者</a:t>
            </a:r>
            <a:endParaRPr lang="zh-CN" altLang="en-US" sz="2000" b="1"/>
          </a:p>
          <a:p>
            <a:pPr algn="ctr"/>
            <a:r>
              <a:rPr lang="zh-CN" altLang="en-US" sz="2000" b="1"/>
              <a:t>选择诈骗概率图</a:t>
            </a:r>
            <a:endParaRPr lang="zh-CN" altLang="en-US" sz="2000" b="1"/>
          </a:p>
        </p:txBody>
      </p:sp>
      <p:sp>
        <p:nvSpPr>
          <p:cNvPr id="48" name="文本框 47"/>
          <p:cNvSpPr txBox="1"/>
          <p:nvPr/>
        </p:nvSpPr>
        <p:spPr>
          <a:xfrm>
            <a:off x="8536940" y="5760720"/>
            <a:ext cx="2026285" cy="706755"/>
          </a:xfrm>
          <a:prstGeom prst="rect">
            <a:avLst/>
          </a:prstGeom>
          <a:noFill/>
        </p:spPr>
        <p:txBody>
          <a:bodyPr wrap="square" rtlCol="0">
            <a:spAutoFit/>
          </a:bodyPr>
          <a:p>
            <a:r>
              <a:rPr lang="zh-CN" altLang="en-US" sz="2000" b="1"/>
              <a:t>图表 2：被骗人选择疏忽概率图</a:t>
            </a:r>
            <a:endParaRPr lang="zh-CN" altLang="en-US" sz="20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26" grpId="0" bldLvl="0" animBg="1"/>
      <p:bldP spid="29" grpId="0" bldLvl="0" animBg="1"/>
      <p:bldP spid="35"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规划展望</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04</a:t>
            </a:r>
            <a:endParaRPr 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1000"/>
                                        <p:tgtEl>
                                          <p:spTgt spid="32"/>
                                        </p:tgtEl>
                                      </p:cBhvr>
                                    </p:animEffect>
                                    <p:anim calcmode="lin" valueType="num">
                                      <p:cBhvr>
                                        <p:cTn id="54" dur="1000" fill="hold"/>
                                        <p:tgtEl>
                                          <p:spTgt spid="32"/>
                                        </p:tgtEl>
                                        <p:attrNameLst>
                                          <p:attrName>ppt_x</p:attrName>
                                        </p:attrNameLst>
                                      </p:cBhvr>
                                      <p:tavLst>
                                        <p:tav tm="0">
                                          <p:val>
                                            <p:strVal val="#ppt_x"/>
                                          </p:val>
                                        </p:tav>
                                        <p:tav tm="100000">
                                          <p:val>
                                            <p:strVal val="#ppt_x"/>
                                          </p:val>
                                        </p:tav>
                                      </p:tavLst>
                                    </p:anim>
                                    <p:anim calcmode="lin" valueType="num">
                                      <p:cBhvr>
                                        <p:cTn id="5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wipe(left)">
                                      <p:cBhvr>
                                        <p:cTn id="6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grpSp>
        <p:nvGrpSpPr>
          <p:cNvPr id="8" name="组合 7"/>
          <p:cNvGrpSpPr/>
          <p:nvPr/>
        </p:nvGrpSpPr>
        <p:grpSpPr>
          <a:xfrm>
            <a:off x="1492902" y="3703476"/>
            <a:ext cx="9206196" cy="349372"/>
            <a:chOff x="1091124" y="2861599"/>
            <a:chExt cx="6793244" cy="279663"/>
          </a:xfrm>
        </p:grpSpPr>
        <p:sp>
          <p:nvSpPr>
            <p:cNvPr id="9" name="ïŝlïḑe"/>
            <p:cNvSpPr/>
            <p:nvPr/>
          </p:nvSpPr>
          <p:spPr>
            <a:xfrm>
              <a:off x="1091124"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2010-2012</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0" name="ïṡļíḑe"/>
            <p:cNvSpPr/>
            <p:nvPr/>
          </p:nvSpPr>
          <p:spPr>
            <a:xfrm>
              <a:off x="3796715"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2014-2016</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1" name="ísḷïḋé"/>
            <p:cNvSpPr/>
            <p:nvPr/>
          </p:nvSpPr>
          <p:spPr>
            <a:xfrm>
              <a:off x="2443919" y="2861599"/>
              <a:ext cx="1382061" cy="279663"/>
            </a:xfrm>
            <a:prstGeom prst="chevron">
              <a:avLst/>
            </a:prstGeom>
            <a:solidFill>
              <a:srgbClr val="C3D7D3"/>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2012-2014</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2" name="ïsḷîḑê"/>
            <p:cNvSpPr/>
            <p:nvPr/>
          </p:nvSpPr>
          <p:spPr>
            <a:xfrm>
              <a:off x="6502307"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2018-2020</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3" name="îṩľíďé"/>
            <p:cNvSpPr/>
            <p:nvPr/>
          </p:nvSpPr>
          <p:spPr>
            <a:xfrm>
              <a:off x="5149511" y="2861599"/>
              <a:ext cx="1382061" cy="279663"/>
            </a:xfrm>
            <a:prstGeom prst="chevron">
              <a:avLst/>
            </a:prstGeom>
            <a:solidFill>
              <a:srgbClr val="C3D7D3"/>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2016-2018</a:t>
              </a:r>
              <a:endParaRPr lang="en-US" sz="1200" b="1" i="1" dirty="0">
                <a:solidFill>
                  <a:schemeClr val="bg1"/>
                </a:solidFill>
                <a:latin typeface="微软雅黑" panose="020B0503020204020204" pitchFamily="34" charset="-122"/>
                <a:ea typeface="微软雅黑" panose="020B0503020204020204" pitchFamily="34" charset="-122"/>
              </a:endParaRPr>
            </a:p>
          </p:txBody>
        </p:sp>
      </p:grpSp>
      <p:sp>
        <p:nvSpPr>
          <p:cNvPr id="14" name="文本框 34"/>
          <p:cNvSpPr>
            <a:spLocks noChangeArrowheads="1"/>
          </p:cNvSpPr>
          <p:nvPr/>
        </p:nvSpPr>
        <p:spPr bwMode="auto">
          <a:xfrm>
            <a:off x="1234312" y="2159536"/>
            <a:ext cx="3028379"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01.</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5" name="文本框 34"/>
          <p:cNvSpPr>
            <a:spLocks noChangeArrowheads="1"/>
          </p:cNvSpPr>
          <p:nvPr/>
        </p:nvSpPr>
        <p:spPr bwMode="auto">
          <a:xfrm>
            <a:off x="3185289" y="4464416"/>
            <a:ext cx="3346176"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02.</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6" name="文本框 34"/>
          <p:cNvSpPr>
            <a:spLocks noChangeArrowheads="1"/>
          </p:cNvSpPr>
          <p:nvPr/>
        </p:nvSpPr>
        <p:spPr bwMode="auto">
          <a:xfrm>
            <a:off x="4858377" y="2094153"/>
            <a:ext cx="2914023"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03.</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7" name="文本框 34"/>
          <p:cNvSpPr>
            <a:spLocks noChangeArrowheads="1"/>
          </p:cNvSpPr>
          <p:nvPr/>
        </p:nvSpPr>
        <p:spPr bwMode="auto">
          <a:xfrm>
            <a:off x="7192702" y="4522129"/>
            <a:ext cx="3346176"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04.</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8" name="文本框 34"/>
          <p:cNvSpPr>
            <a:spLocks noChangeArrowheads="1"/>
          </p:cNvSpPr>
          <p:nvPr/>
        </p:nvSpPr>
        <p:spPr bwMode="auto">
          <a:xfrm>
            <a:off x="8368085" y="2094152"/>
            <a:ext cx="2914023"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05.</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33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1+#ppt_w/2"/>
                                          </p:val>
                                        </p:tav>
                                        <p:tav tm="100000">
                                          <p:val>
                                            <p:strVal val="#ppt_x"/>
                                          </p:val>
                                        </p:tav>
                                      </p:tavLst>
                                    </p:anim>
                                    <p:anim calcmode="lin" valueType="num">
                                      <p:cBhvr additive="base">
                                        <p:cTn id="8" dur="75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decel="53300" fill="hold" grpId="0" nodeType="withEffect">
                                  <p:stCondLst>
                                    <p:cond delay="2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2" decel="533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750" fill="hold"/>
                                        <p:tgtEl>
                                          <p:spTgt spid="16"/>
                                        </p:tgtEl>
                                        <p:attrNameLst>
                                          <p:attrName>ppt_x</p:attrName>
                                        </p:attrNameLst>
                                      </p:cBhvr>
                                      <p:tavLst>
                                        <p:tav tm="0">
                                          <p:val>
                                            <p:strVal val="1+#ppt_w/2"/>
                                          </p:val>
                                        </p:tav>
                                        <p:tav tm="100000">
                                          <p:val>
                                            <p:strVal val="#ppt_x"/>
                                          </p:val>
                                        </p:tav>
                                      </p:tavLst>
                                    </p:anim>
                                    <p:anim calcmode="lin" valueType="num">
                                      <p:cBhvr additive="base">
                                        <p:cTn id="16" dur="75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2" decel="53300" fill="hold" grpId="0" nodeType="withEffect">
                                  <p:stCondLst>
                                    <p:cond delay="75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1+#ppt_w/2"/>
                                          </p:val>
                                        </p:tav>
                                        <p:tav tm="100000">
                                          <p:val>
                                            <p:strVal val="#ppt_x"/>
                                          </p:val>
                                        </p:tav>
                                      </p:tavLst>
                                    </p:anim>
                                    <p:anim calcmode="lin" valueType="num">
                                      <p:cBhvr additive="base">
                                        <p:cTn id="20" dur="75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2" decel="533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1+#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6767195" cy="1076325"/>
            <a:chOff x="997527" y="955964"/>
            <a:chExt cx="6767195" cy="107632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7" y="955964"/>
              <a:ext cx="6157595" cy="1076325"/>
            </a:xfrm>
            <a:prstGeom prst="rect">
              <a:avLst/>
            </a:prstGeom>
          </p:spPr>
          <p:txBody>
            <a:bodyPr wrap="square">
              <a:spAutoFit/>
            </a:bodyPr>
            <a:lstStyle/>
            <a:p>
              <a:r>
                <a:rPr lang="zh-CN" altLang="en-US" sz="3200" b="1" dirty="0">
                  <a:solidFill>
                    <a:srgbClr val="659586"/>
                  </a:solidFill>
                  <a:cs typeface="+mn-ea"/>
                  <a:sym typeface="+mn-lt"/>
                </a:rPr>
                <a:t>完全信息静态博弈模型</a:t>
              </a:r>
              <a:endParaRPr lang="zh-CN" altLang="en-US" sz="3200" b="1" dirty="0">
                <a:solidFill>
                  <a:srgbClr val="659586"/>
                </a:solidFill>
                <a:cs typeface="+mn-ea"/>
                <a:sym typeface="+mn-lt"/>
              </a:endParaRPr>
            </a:p>
            <a:p>
              <a:endParaRPr lang="zh-CN" altLang="en-US" sz="3200" b="1" dirty="0">
                <a:solidFill>
                  <a:srgbClr val="659586"/>
                </a:solidFill>
                <a:cs typeface="+mn-ea"/>
                <a:sym typeface="+mn-lt"/>
              </a:endParaRPr>
            </a:p>
          </p:txBody>
        </p:sp>
      </p:grpSp>
      <p:grpSp>
        <p:nvGrpSpPr>
          <p:cNvPr id="8" name="Group 3"/>
          <p:cNvGrpSpPr/>
          <p:nvPr/>
        </p:nvGrpSpPr>
        <p:grpSpPr>
          <a:xfrm>
            <a:off x="1653636" y="1939902"/>
            <a:ext cx="2922829" cy="4318690"/>
            <a:chOff x="1912729" y="1458758"/>
            <a:chExt cx="3510756" cy="5187394"/>
          </a:xfrm>
        </p:grpSpPr>
        <p:grpSp>
          <p:nvGrpSpPr>
            <p:cNvPr id="9" name="Group 4"/>
            <p:cNvGrpSpPr/>
            <p:nvPr/>
          </p:nvGrpSpPr>
          <p:grpSpPr>
            <a:xfrm>
              <a:off x="1972256" y="1458758"/>
              <a:ext cx="292103" cy="5187394"/>
              <a:chOff x="1374772" y="1213680"/>
              <a:chExt cx="274322" cy="5187394"/>
            </a:xfrm>
          </p:grpSpPr>
          <p:sp>
            <p:nvSpPr>
              <p:cNvPr id="22"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3"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1" fmla="*/ 0 w 272825"/>
                  <a:gd name="connsiteY0-2" fmla="*/ 0 h 3776662"/>
                  <a:gd name="connsiteX1-3" fmla="*/ 272825 w 272825"/>
                  <a:gd name="connsiteY1-4" fmla="*/ 0 h 3776662"/>
                  <a:gd name="connsiteX2-5" fmla="*/ 272825 w 272825"/>
                  <a:gd name="connsiteY2-6" fmla="*/ 3776662 h 3776662"/>
                  <a:gd name="connsiteX3-7" fmla="*/ 0 w 272825"/>
                  <a:gd name="connsiteY3-8" fmla="*/ 3776662 h 3776662"/>
                  <a:gd name="connsiteX4-9" fmla="*/ 1 w 272825"/>
                  <a:gd name="connsiteY4-10" fmla="*/ 3609974 h 3776662"/>
                  <a:gd name="connsiteX5" fmla="*/ 0 w 272825"/>
                  <a:gd name="connsiteY5" fmla="*/ 0 h 3776662"/>
                  <a:gd name="connsiteX0-11" fmla="*/ 0 w 272825"/>
                  <a:gd name="connsiteY0-12" fmla="*/ 0 h 3776662"/>
                  <a:gd name="connsiteX1-13" fmla="*/ 272825 w 272825"/>
                  <a:gd name="connsiteY1-14" fmla="*/ 0 h 3776662"/>
                  <a:gd name="connsiteX2-15" fmla="*/ 272825 w 272825"/>
                  <a:gd name="connsiteY2-16" fmla="*/ 3776662 h 3776662"/>
                  <a:gd name="connsiteX3-17" fmla="*/ 57151 w 272825"/>
                  <a:gd name="connsiteY3-18" fmla="*/ 3776661 h 3776662"/>
                  <a:gd name="connsiteX4-19" fmla="*/ 0 w 272825"/>
                  <a:gd name="connsiteY4-20" fmla="*/ 3776662 h 3776662"/>
                  <a:gd name="connsiteX5-21" fmla="*/ 1 w 272825"/>
                  <a:gd name="connsiteY5-22" fmla="*/ 3609974 h 3776662"/>
                  <a:gd name="connsiteX6" fmla="*/ 0 w 272825"/>
                  <a:gd name="connsiteY6" fmla="*/ 0 h 3776662"/>
                  <a:gd name="connsiteX0-23" fmla="*/ 0 w 272825"/>
                  <a:gd name="connsiteY0-24" fmla="*/ 0 h 3776662"/>
                  <a:gd name="connsiteX1-25" fmla="*/ 272825 w 272825"/>
                  <a:gd name="connsiteY1-26" fmla="*/ 0 h 3776662"/>
                  <a:gd name="connsiteX2-27" fmla="*/ 272825 w 272825"/>
                  <a:gd name="connsiteY2-28" fmla="*/ 3776662 h 3776662"/>
                  <a:gd name="connsiteX3-29" fmla="*/ 166689 w 272825"/>
                  <a:gd name="connsiteY3-30" fmla="*/ 3776661 h 3776662"/>
                  <a:gd name="connsiteX4-31" fmla="*/ 57151 w 272825"/>
                  <a:gd name="connsiteY4-32" fmla="*/ 3776661 h 3776662"/>
                  <a:gd name="connsiteX5-33" fmla="*/ 0 w 272825"/>
                  <a:gd name="connsiteY5-34" fmla="*/ 3776662 h 3776662"/>
                  <a:gd name="connsiteX6-35" fmla="*/ 1 w 272825"/>
                  <a:gd name="connsiteY6-36" fmla="*/ 3609974 h 3776662"/>
                  <a:gd name="connsiteX7" fmla="*/ 0 w 272825"/>
                  <a:gd name="connsiteY7" fmla="*/ 0 h 3776662"/>
                  <a:gd name="connsiteX0-37" fmla="*/ 0 w 272825"/>
                  <a:gd name="connsiteY0-38" fmla="*/ 0 h 3776662"/>
                  <a:gd name="connsiteX1-39" fmla="*/ 272825 w 272825"/>
                  <a:gd name="connsiteY1-40" fmla="*/ 0 h 3776662"/>
                  <a:gd name="connsiteX2-41" fmla="*/ 272825 w 272825"/>
                  <a:gd name="connsiteY2-42" fmla="*/ 3776662 h 3776662"/>
                  <a:gd name="connsiteX3-43" fmla="*/ 166689 w 272825"/>
                  <a:gd name="connsiteY3-44" fmla="*/ 3776661 h 3776662"/>
                  <a:gd name="connsiteX4-45" fmla="*/ 107157 w 272825"/>
                  <a:gd name="connsiteY4-46" fmla="*/ 3774280 h 3776662"/>
                  <a:gd name="connsiteX5-47" fmla="*/ 57151 w 272825"/>
                  <a:gd name="connsiteY5-48" fmla="*/ 3776661 h 3776662"/>
                  <a:gd name="connsiteX6-49" fmla="*/ 0 w 272825"/>
                  <a:gd name="connsiteY6-50" fmla="*/ 3776662 h 3776662"/>
                  <a:gd name="connsiteX7-51" fmla="*/ 1 w 272825"/>
                  <a:gd name="connsiteY7-52" fmla="*/ 3609974 h 3776662"/>
                  <a:gd name="connsiteX8" fmla="*/ 0 w 272825"/>
                  <a:gd name="connsiteY8" fmla="*/ 0 h 3776662"/>
                  <a:gd name="connsiteX0-53" fmla="*/ 0 w 272825"/>
                  <a:gd name="connsiteY0-54" fmla="*/ 0 h 3776662"/>
                  <a:gd name="connsiteX1-55" fmla="*/ 272825 w 272825"/>
                  <a:gd name="connsiteY1-56" fmla="*/ 0 h 3776662"/>
                  <a:gd name="connsiteX2-57" fmla="*/ 272825 w 272825"/>
                  <a:gd name="connsiteY2-58" fmla="*/ 3776662 h 3776662"/>
                  <a:gd name="connsiteX3-59" fmla="*/ 221457 w 272825"/>
                  <a:gd name="connsiteY3-60" fmla="*/ 3774280 h 3776662"/>
                  <a:gd name="connsiteX4-61" fmla="*/ 166689 w 272825"/>
                  <a:gd name="connsiteY4-62" fmla="*/ 3776661 h 3776662"/>
                  <a:gd name="connsiteX5-63" fmla="*/ 107157 w 272825"/>
                  <a:gd name="connsiteY5-64" fmla="*/ 3774280 h 3776662"/>
                  <a:gd name="connsiteX6-65" fmla="*/ 57151 w 272825"/>
                  <a:gd name="connsiteY6-66" fmla="*/ 3776661 h 3776662"/>
                  <a:gd name="connsiteX7-67" fmla="*/ 0 w 272825"/>
                  <a:gd name="connsiteY7-68" fmla="*/ 3776662 h 3776662"/>
                  <a:gd name="connsiteX8-69" fmla="*/ 1 w 272825"/>
                  <a:gd name="connsiteY8-70" fmla="*/ 3609974 h 3776662"/>
                  <a:gd name="connsiteX9" fmla="*/ 0 w 272825"/>
                  <a:gd name="connsiteY9" fmla="*/ 0 h 3776662"/>
                  <a:gd name="connsiteX0-71" fmla="*/ 0 w 272825"/>
                  <a:gd name="connsiteY0-72" fmla="*/ 0 h 3776662"/>
                  <a:gd name="connsiteX1-73" fmla="*/ 272825 w 272825"/>
                  <a:gd name="connsiteY1-74" fmla="*/ 0 h 3776662"/>
                  <a:gd name="connsiteX2-75" fmla="*/ 272825 w 272825"/>
                  <a:gd name="connsiteY2-76" fmla="*/ 3776662 h 3776662"/>
                  <a:gd name="connsiteX3-77" fmla="*/ 252414 w 272825"/>
                  <a:gd name="connsiteY3-78" fmla="*/ 3776661 h 3776662"/>
                  <a:gd name="connsiteX4-79" fmla="*/ 221457 w 272825"/>
                  <a:gd name="connsiteY4-80" fmla="*/ 3774280 h 3776662"/>
                  <a:gd name="connsiteX5-81" fmla="*/ 166689 w 272825"/>
                  <a:gd name="connsiteY5-82" fmla="*/ 3776661 h 3776662"/>
                  <a:gd name="connsiteX6-83" fmla="*/ 107157 w 272825"/>
                  <a:gd name="connsiteY6-84" fmla="*/ 3774280 h 3776662"/>
                  <a:gd name="connsiteX7-85" fmla="*/ 57151 w 272825"/>
                  <a:gd name="connsiteY7-86" fmla="*/ 3776661 h 3776662"/>
                  <a:gd name="connsiteX8-87" fmla="*/ 0 w 272825"/>
                  <a:gd name="connsiteY8-88" fmla="*/ 3776662 h 3776662"/>
                  <a:gd name="connsiteX9-89" fmla="*/ 1 w 272825"/>
                  <a:gd name="connsiteY9-90" fmla="*/ 3609974 h 3776662"/>
                  <a:gd name="connsiteX10" fmla="*/ 0 w 272825"/>
                  <a:gd name="connsiteY10" fmla="*/ 0 h 3776662"/>
                  <a:gd name="connsiteX0-91" fmla="*/ 0 w 273845"/>
                  <a:gd name="connsiteY0-92" fmla="*/ 0 h 3776662"/>
                  <a:gd name="connsiteX1-93" fmla="*/ 272825 w 273845"/>
                  <a:gd name="connsiteY1-94" fmla="*/ 0 h 3776662"/>
                  <a:gd name="connsiteX2-95" fmla="*/ 273845 w 273845"/>
                  <a:gd name="connsiteY2-96" fmla="*/ 3581399 h 3776662"/>
                  <a:gd name="connsiteX3-97" fmla="*/ 272825 w 273845"/>
                  <a:gd name="connsiteY3-98" fmla="*/ 3776662 h 3776662"/>
                  <a:gd name="connsiteX4-99" fmla="*/ 252414 w 273845"/>
                  <a:gd name="connsiteY4-100" fmla="*/ 3776661 h 3776662"/>
                  <a:gd name="connsiteX5-101" fmla="*/ 221457 w 273845"/>
                  <a:gd name="connsiteY5-102" fmla="*/ 3774280 h 3776662"/>
                  <a:gd name="connsiteX6-103" fmla="*/ 166689 w 273845"/>
                  <a:gd name="connsiteY6-104" fmla="*/ 3776661 h 3776662"/>
                  <a:gd name="connsiteX7-105" fmla="*/ 107157 w 273845"/>
                  <a:gd name="connsiteY7-106" fmla="*/ 3774280 h 3776662"/>
                  <a:gd name="connsiteX8-107" fmla="*/ 57151 w 273845"/>
                  <a:gd name="connsiteY8-108" fmla="*/ 3776661 h 3776662"/>
                  <a:gd name="connsiteX9-109" fmla="*/ 0 w 273845"/>
                  <a:gd name="connsiteY9-110" fmla="*/ 3776662 h 3776662"/>
                  <a:gd name="connsiteX10-111" fmla="*/ 1 w 273845"/>
                  <a:gd name="connsiteY10-112" fmla="*/ 3609974 h 3776662"/>
                  <a:gd name="connsiteX11" fmla="*/ 0 w 273845"/>
                  <a:gd name="connsiteY11" fmla="*/ 0 h 3776662"/>
                  <a:gd name="connsiteX0-113" fmla="*/ 0 w 273845"/>
                  <a:gd name="connsiteY0-114" fmla="*/ 0 h 3776662"/>
                  <a:gd name="connsiteX1-115" fmla="*/ 272825 w 273845"/>
                  <a:gd name="connsiteY1-116" fmla="*/ 0 h 3776662"/>
                  <a:gd name="connsiteX2-117" fmla="*/ 273845 w 273845"/>
                  <a:gd name="connsiteY2-118" fmla="*/ 3581399 h 3776662"/>
                  <a:gd name="connsiteX3-119" fmla="*/ 252414 w 273845"/>
                  <a:gd name="connsiteY3-120" fmla="*/ 3776661 h 3776662"/>
                  <a:gd name="connsiteX4-121" fmla="*/ 221457 w 273845"/>
                  <a:gd name="connsiteY4-122" fmla="*/ 3774280 h 3776662"/>
                  <a:gd name="connsiteX5-123" fmla="*/ 166689 w 273845"/>
                  <a:gd name="connsiteY5-124" fmla="*/ 3776661 h 3776662"/>
                  <a:gd name="connsiteX6-125" fmla="*/ 107157 w 273845"/>
                  <a:gd name="connsiteY6-126" fmla="*/ 3774280 h 3776662"/>
                  <a:gd name="connsiteX7-127" fmla="*/ 57151 w 273845"/>
                  <a:gd name="connsiteY7-128" fmla="*/ 3776661 h 3776662"/>
                  <a:gd name="connsiteX8-129" fmla="*/ 0 w 273845"/>
                  <a:gd name="connsiteY8-130" fmla="*/ 3776662 h 3776662"/>
                  <a:gd name="connsiteX9-131" fmla="*/ 1 w 273845"/>
                  <a:gd name="connsiteY9-132" fmla="*/ 3609974 h 3776662"/>
                  <a:gd name="connsiteX10-133" fmla="*/ 0 w 273845"/>
                  <a:gd name="connsiteY10-134" fmla="*/ 0 h 3776662"/>
                  <a:gd name="connsiteX0-135" fmla="*/ 0 w 273845"/>
                  <a:gd name="connsiteY0-136" fmla="*/ 0 h 3776661"/>
                  <a:gd name="connsiteX1-137" fmla="*/ 272825 w 273845"/>
                  <a:gd name="connsiteY1-138" fmla="*/ 0 h 3776661"/>
                  <a:gd name="connsiteX2-139" fmla="*/ 273845 w 273845"/>
                  <a:gd name="connsiteY2-140" fmla="*/ 3581399 h 3776661"/>
                  <a:gd name="connsiteX3-141" fmla="*/ 252414 w 273845"/>
                  <a:gd name="connsiteY3-142" fmla="*/ 3776661 h 3776661"/>
                  <a:gd name="connsiteX4-143" fmla="*/ 221457 w 273845"/>
                  <a:gd name="connsiteY4-144" fmla="*/ 3774280 h 3776661"/>
                  <a:gd name="connsiteX5-145" fmla="*/ 166689 w 273845"/>
                  <a:gd name="connsiteY5-146" fmla="*/ 3776661 h 3776661"/>
                  <a:gd name="connsiteX6-147" fmla="*/ 107157 w 273845"/>
                  <a:gd name="connsiteY6-148" fmla="*/ 3774280 h 3776661"/>
                  <a:gd name="connsiteX7-149" fmla="*/ 57151 w 273845"/>
                  <a:gd name="connsiteY7-150" fmla="*/ 3776661 h 3776661"/>
                  <a:gd name="connsiteX8-151" fmla="*/ 1 w 273845"/>
                  <a:gd name="connsiteY8-152" fmla="*/ 3609974 h 3776661"/>
                  <a:gd name="connsiteX9-153" fmla="*/ 0 w 273845"/>
                  <a:gd name="connsiteY9-154" fmla="*/ 0 h 3776661"/>
                  <a:gd name="connsiteX0-155" fmla="*/ 0 w 273845"/>
                  <a:gd name="connsiteY0-156" fmla="*/ 0 h 3776661"/>
                  <a:gd name="connsiteX1-157" fmla="*/ 272825 w 273845"/>
                  <a:gd name="connsiteY1-158" fmla="*/ 0 h 3776661"/>
                  <a:gd name="connsiteX2-159" fmla="*/ 273845 w 273845"/>
                  <a:gd name="connsiteY2-160" fmla="*/ 3581399 h 3776661"/>
                  <a:gd name="connsiteX3-161" fmla="*/ 252414 w 273845"/>
                  <a:gd name="connsiteY3-162" fmla="*/ 3776661 h 3776661"/>
                  <a:gd name="connsiteX4-163" fmla="*/ 221457 w 273845"/>
                  <a:gd name="connsiteY4-164" fmla="*/ 3774280 h 3776661"/>
                  <a:gd name="connsiteX5-165" fmla="*/ 166689 w 273845"/>
                  <a:gd name="connsiteY5-166" fmla="*/ 3776661 h 3776661"/>
                  <a:gd name="connsiteX6-167" fmla="*/ 104776 w 273845"/>
                  <a:gd name="connsiteY6-168" fmla="*/ 3664743 h 3776661"/>
                  <a:gd name="connsiteX7-169" fmla="*/ 57151 w 273845"/>
                  <a:gd name="connsiteY7-170" fmla="*/ 3776661 h 3776661"/>
                  <a:gd name="connsiteX8-171" fmla="*/ 1 w 273845"/>
                  <a:gd name="connsiteY8-172" fmla="*/ 3609974 h 3776661"/>
                  <a:gd name="connsiteX9-173" fmla="*/ 0 w 273845"/>
                  <a:gd name="connsiteY9-174" fmla="*/ 0 h 3776661"/>
                  <a:gd name="connsiteX0-175" fmla="*/ 0 w 273845"/>
                  <a:gd name="connsiteY0-176" fmla="*/ 0 h 3776661"/>
                  <a:gd name="connsiteX1-177" fmla="*/ 272825 w 273845"/>
                  <a:gd name="connsiteY1-178" fmla="*/ 0 h 3776661"/>
                  <a:gd name="connsiteX2-179" fmla="*/ 273845 w 273845"/>
                  <a:gd name="connsiteY2-180" fmla="*/ 3581399 h 3776661"/>
                  <a:gd name="connsiteX3-181" fmla="*/ 252414 w 273845"/>
                  <a:gd name="connsiteY3-182" fmla="*/ 3776661 h 3776661"/>
                  <a:gd name="connsiteX4-183" fmla="*/ 221457 w 273845"/>
                  <a:gd name="connsiteY4-184" fmla="*/ 3774280 h 3776661"/>
                  <a:gd name="connsiteX5-185" fmla="*/ 166689 w 273845"/>
                  <a:gd name="connsiteY5-186" fmla="*/ 3776661 h 3776661"/>
                  <a:gd name="connsiteX6-187" fmla="*/ 104776 w 273845"/>
                  <a:gd name="connsiteY6-188" fmla="*/ 3664743 h 3776661"/>
                  <a:gd name="connsiteX7-189" fmla="*/ 57151 w 273845"/>
                  <a:gd name="connsiteY7-190" fmla="*/ 3750467 h 3776661"/>
                  <a:gd name="connsiteX8-191" fmla="*/ 1 w 273845"/>
                  <a:gd name="connsiteY8-192" fmla="*/ 3609974 h 3776661"/>
                  <a:gd name="connsiteX9-193" fmla="*/ 0 w 273845"/>
                  <a:gd name="connsiteY9-194" fmla="*/ 0 h 3776661"/>
                  <a:gd name="connsiteX0-195" fmla="*/ 0 w 273845"/>
                  <a:gd name="connsiteY0-196" fmla="*/ 0 h 3776661"/>
                  <a:gd name="connsiteX1-197" fmla="*/ 272825 w 273845"/>
                  <a:gd name="connsiteY1-198" fmla="*/ 0 h 3776661"/>
                  <a:gd name="connsiteX2-199" fmla="*/ 273845 w 273845"/>
                  <a:gd name="connsiteY2-200" fmla="*/ 3581399 h 3776661"/>
                  <a:gd name="connsiteX3-201" fmla="*/ 252414 w 273845"/>
                  <a:gd name="connsiteY3-202" fmla="*/ 3776661 h 3776661"/>
                  <a:gd name="connsiteX4-203" fmla="*/ 228601 w 273845"/>
                  <a:gd name="connsiteY4-204" fmla="*/ 3629023 h 3776661"/>
                  <a:gd name="connsiteX5-205" fmla="*/ 166689 w 273845"/>
                  <a:gd name="connsiteY5-206" fmla="*/ 3776661 h 3776661"/>
                  <a:gd name="connsiteX6-207" fmla="*/ 104776 w 273845"/>
                  <a:gd name="connsiteY6-208" fmla="*/ 3664743 h 3776661"/>
                  <a:gd name="connsiteX7-209" fmla="*/ 57151 w 273845"/>
                  <a:gd name="connsiteY7-210" fmla="*/ 3750467 h 3776661"/>
                  <a:gd name="connsiteX8-211" fmla="*/ 1 w 273845"/>
                  <a:gd name="connsiteY8-212" fmla="*/ 3609974 h 3776661"/>
                  <a:gd name="connsiteX9-213" fmla="*/ 0 w 273845"/>
                  <a:gd name="connsiteY9-214" fmla="*/ 0 h 3776661"/>
                  <a:gd name="connsiteX0-215" fmla="*/ 0 w 273845"/>
                  <a:gd name="connsiteY0-216" fmla="*/ 0 h 3776661"/>
                  <a:gd name="connsiteX1-217" fmla="*/ 272825 w 273845"/>
                  <a:gd name="connsiteY1-218" fmla="*/ 0 h 3776661"/>
                  <a:gd name="connsiteX2-219" fmla="*/ 273845 w 273845"/>
                  <a:gd name="connsiteY2-220" fmla="*/ 3581399 h 3776661"/>
                  <a:gd name="connsiteX3-221" fmla="*/ 250032 w 273845"/>
                  <a:gd name="connsiteY3-222" fmla="*/ 3695699 h 3776661"/>
                  <a:gd name="connsiteX4-223" fmla="*/ 228601 w 273845"/>
                  <a:gd name="connsiteY4-224" fmla="*/ 3629023 h 3776661"/>
                  <a:gd name="connsiteX5-225" fmla="*/ 166689 w 273845"/>
                  <a:gd name="connsiteY5-226" fmla="*/ 3776661 h 3776661"/>
                  <a:gd name="connsiteX6-227" fmla="*/ 104776 w 273845"/>
                  <a:gd name="connsiteY6-228" fmla="*/ 3664743 h 3776661"/>
                  <a:gd name="connsiteX7-229" fmla="*/ 57151 w 273845"/>
                  <a:gd name="connsiteY7-230" fmla="*/ 3750467 h 3776661"/>
                  <a:gd name="connsiteX8-231" fmla="*/ 1 w 273845"/>
                  <a:gd name="connsiteY8-232" fmla="*/ 3609974 h 3776661"/>
                  <a:gd name="connsiteX9-233" fmla="*/ 0 w 273845"/>
                  <a:gd name="connsiteY9-234" fmla="*/ 0 h 3776661"/>
                  <a:gd name="connsiteX0-235" fmla="*/ 0 w 273845"/>
                  <a:gd name="connsiteY0-236" fmla="*/ 0 h 3776661"/>
                  <a:gd name="connsiteX1-237" fmla="*/ 272825 w 273845"/>
                  <a:gd name="connsiteY1-238" fmla="*/ 0 h 3776661"/>
                  <a:gd name="connsiteX2-239" fmla="*/ 273845 w 273845"/>
                  <a:gd name="connsiteY2-240" fmla="*/ 3581399 h 3776661"/>
                  <a:gd name="connsiteX3-241" fmla="*/ 247651 w 273845"/>
                  <a:gd name="connsiteY3-242" fmla="*/ 3702843 h 3776661"/>
                  <a:gd name="connsiteX4-243" fmla="*/ 228601 w 273845"/>
                  <a:gd name="connsiteY4-244" fmla="*/ 3629023 h 3776661"/>
                  <a:gd name="connsiteX5-245" fmla="*/ 166689 w 273845"/>
                  <a:gd name="connsiteY5-246" fmla="*/ 3776661 h 3776661"/>
                  <a:gd name="connsiteX6-247" fmla="*/ 104776 w 273845"/>
                  <a:gd name="connsiteY6-248" fmla="*/ 3664743 h 3776661"/>
                  <a:gd name="connsiteX7-249" fmla="*/ 57151 w 273845"/>
                  <a:gd name="connsiteY7-250" fmla="*/ 3750467 h 3776661"/>
                  <a:gd name="connsiteX8-251" fmla="*/ 1 w 273845"/>
                  <a:gd name="connsiteY8-252" fmla="*/ 3609974 h 3776661"/>
                  <a:gd name="connsiteX9-253" fmla="*/ 0 w 273845"/>
                  <a:gd name="connsiteY9-254" fmla="*/ 0 h 3776661"/>
                  <a:gd name="connsiteX0-255" fmla="*/ 0 w 273845"/>
                  <a:gd name="connsiteY0-256" fmla="*/ 0 h 3776661"/>
                  <a:gd name="connsiteX1-257" fmla="*/ 272825 w 273845"/>
                  <a:gd name="connsiteY1-258" fmla="*/ 0 h 3776661"/>
                  <a:gd name="connsiteX2-259" fmla="*/ 273845 w 273845"/>
                  <a:gd name="connsiteY2-260" fmla="*/ 3581399 h 3776661"/>
                  <a:gd name="connsiteX3-261" fmla="*/ 247651 w 273845"/>
                  <a:gd name="connsiteY3-262" fmla="*/ 3702843 h 3776661"/>
                  <a:gd name="connsiteX4-263" fmla="*/ 228601 w 273845"/>
                  <a:gd name="connsiteY4-264" fmla="*/ 3629023 h 3776661"/>
                  <a:gd name="connsiteX5-265" fmla="*/ 166689 w 273845"/>
                  <a:gd name="connsiteY5-266" fmla="*/ 3776661 h 3776661"/>
                  <a:gd name="connsiteX6-267" fmla="*/ 104776 w 273845"/>
                  <a:gd name="connsiteY6-268" fmla="*/ 3664743 h 3776661"/>
                  <a:gd name="connsiteX7-269" fmla="*/ 57151 w 273845"/>
                  <a:gd name="connsiteY7-270" fmla="*/ 3750467 h 3776661"/>
                  <a:gd name="connsiteX8-271" fmla="*/ 1 w 273845"/>
                  <a:gd name="connsiteY8-272" fmla="*/ 3609974 h 3776661"/>
                  <a:gd name="connsiteX9-273" fmla="*/ 0 w 273845"/>
                  <a:gd name="connsiteY9-274" fmla="*/ 0 h 3776661"/>
                  <a:gd name="connsiteX0-275" fmla="*/ 0 w 273845"/>
                  <a:gd name="connsiteY0-276" fmla="*/ 0 h 3776661"/>
                  <a:gd name="connsiteX1-277" fmla="*/ 272825 w 273845"/>
                  <a:gd name="connsiteY1-278" fmla="*/ 0 h 3776661"/>
                  <a:gd name="connsiteX2-279" fmla="*/ 273845 w 273845"/>
                  <a:gd name="connsiteY2-280" fmla="*/ 3581399 h 3776661"/>
                  <a:gd name="connsiteX3-281" fmla="*/ 247651 w 273845"/>
                  <a:gd name="connsiteY3-282" fmla="*/ 3702843 h 3776661"/>
                  <a:gd name="connsiteX4-283" fmla="*/ 228601 w 273845"/>
                  <a:gd name="connsiteY4-284" fmla="*/ 3629023 h 3776661"/>
                  <a:gd name="connsiteX5-285" fmla="*/ 166689 w 273845"/>
                  <a:gd name="connsiteY5-286" fmla="*/ 3776661 h 3776661"/>
                  <a:gd name="connsiteX6-287" fmla="*/ 104776 w 273845"/>
                  <a:gd name="connsiteY6-288" fmla="*/ 3664743 h 3776661"/>
                  <a:gd name="connsiteX7-289" fmla="*/ 57151 w 273845"/>
                  <a:gd name="connsiteY7-290" fmla="*/ 3750467 h 3776661"/>
                  <a:gd name="connsiteX8-291" fmla="*/ 1 w 273845"/>
                  <a:gd name="connsiteY8-292" fmla="*/ 3609974 h 3776661"/>
                  <a:gd name="connsiteX9-293" fmla="*/ 0 w 273845"/>
                  <a:gd name="connsiteY9-294" fmla="*/ 0 h 3776661"/>
                  <a:gd name="connsiteX0-295" fmla="*/ 0 w 273845"/>
                  <a:gd name="connsiteY0-296" fmla="*/ 0 h 3776661"/>
                  <a:gd name="connsiteX1-297" fmla="*/ 272825 w 273845"/>
                  <a:gd name="connsiteY1-298" fmla="*/ 0 h 3776661"/>
                  <a:gd name="connsiteX2-299" fmla="*/ 273845 w 273845"/>
                  <a:gd name="connsiteY2-300" fmla="*/ 3581399 h 3776661"/>
                  <a:gd name="connsiteX3-301" fmla="*/ 247651 w 273845"/>
                  <a:gd name="connsiteY3-302" fmla="*/ 3702843 h 3776661"/>
                  <a:gd name="connsiteX4-303" fmla="*/ 228601 w 273845"/>
                  <a:gd name="connsiteY4-304" fmla="*/ 3629023 h 3776661"/>
                  <a:gd name="connsiteX5-305" fmla="*/ 166689 w 273845"/>
                  <a:gd name="connsiteY5-306" fmla="*/ 3776661 h 3776661"/>
                  <a:gd name="connsiteX6-307" fmla="*/ 104776 w 273845"/>
                  <a:gd name="connsiteY6-308" fmla="*/ 3664743 h 3776661"/>
                  <a:gd name="connsiteX7-309" fmla="*/ 57151 w 273845"/>
                  <a:gd name="connsiteY7-310" fmla="*/ 3750467 h 3776661"/>
                  <a:gd name="connsiteX8-311" fmla="*/ 1 w 273845"/>
                  <a:gd name="connsiteY8-312" fmla="*/ 3609974 h 3776661"/>
                  <a:gd name="connsiteX9-313" fmla="*/ 0 w 273845"/>
                  <a:gd name="connsiteY9-314" fmla="*/ 0 h 3776661"/>
                  <a:gd name="connsiteX0-315" fmla="*/ 0 w 273845"/>
                  <a:gd name="connsiteY0-316" fmla="*/ 0 h 3776661"/>
                  <a:gd name="connsiteX1-317" fmla="*/ 272825 w 273845"/>
                  <a:gd name="connsiteY1-318" fmla="*/ 0 h 3776661"/>
                  <a:gd name="connsiteX2-319" fmla="*/ 273845 w 273845"/>
                  <a:gd name="connsiteY2-320" fmla="*/ 3581399 h 3776661"/>
                  <a:gd name="connsiteX3-321" fmla="*/ 247651 w 273845"/>
                  <a:gd name="connsiteY3-322" fmla="*/ 3702843 h 3776661"/>
                  <a:gd name="connsiteX4-323" fmla="*/ 228601 w 273845"/>
                  <a:gd name="connsiteY4-324" fmla="*/ 3629023 h 3776661"/>
                  <a:gd name="connsiteX5-325" fmla="*/ 166689 w 273845"/>
                  <a:gd name="connsiteY5-326" fmla="*/ 3776661 h 3776661"/>
                  <a:gd name="connsiteX6-327" fmla="*/ 104776 w 273845"/>
                  <a:gd name="connsiteY6-328" fmla="*/ 3664743 h 3776661"/>
                  <a:gd name="connsiteX7-329" fmla="*/ 57151 w 273845"/>
                  <a:gd name="connsiteY7-330" fmla="*/ 3750467 h 3776661"/>
                  <a:gd name="connsiteX8-331" fmla="*/ 1 w 273845"/>
                  <a:gd name="connsiteY8-332" fmla="*/ 3609974 h 3776661"/>
                  <a:gd name="connsiteX9-333" fmla="*/ 0 w 273845"/>
                  <a:gd name="connsiteY9-334" fmla="*/ 0 h 3776661"/>
                  <a:gd name="connsiteX0-335" fmla="*/ 0 w 273845"/>
                  <a:gd name="connsiteY0-336" fmla="*/ 0 h 3776661"/>
                  <a:gd name="connsiteX1-337" fmla="*/ 272825 w 273845"/>
                  <a:gd name="connsiteY1-338" fmla="*/ 0 h 3776661"/>
                  <a:gd name="connsiteX2-339" fmla="*/ 273845 w 273845"/>
                  <a:gd name="connsiteY2-340" fmla="*/ 3581399 h 3776661"/>
                  <a:gd name="connsiteX3-341" fmla="*/ 247651 w 273845"/>
                  <a:gd name="connsiteY3-342" fmla="*/ 3702843 h 3776661"/>
                  <a:gd name="connsiteX4-343" fmla="*/ 228601 w 273845"/>
                  <a:gd name="connsiteY4-344" fmla="*/ 3629023 h 3776661"/>
                  <a:gd name="connsiteX5-345" fmla="*/ 166689 w 273845"/>
                  <a:gd name="connsiteY5-346" fmla="*/ 3776661 h 3776661"/>
                  <a:gd name="connsiteX6-347" fmla="*/ 104776 w 273845"/>
                  <a:gd name="connsiteY6-348" fmla="*/ 3664743 h 3776661"/>
                  <a:gd name="connsiteX7-349" fmla="*/ 57151 w 273845"/>
                  <a:gd name="connsiteY7-350" fmla="*/ 3750467 h 3776661"/>
                  <a:gd name="connsiteX8-351" fmla="*/ 1 w 273845"/>
                  <a:gd name="connsiteY8-352" fmla="*/ 3609974 h 3776661"/>
                  <a:gd name="connsiteX9-353" fmla="*/ 0 w 273845"/>
                  <a:gd name="connsiteY9-354" fmla="*/ 0 h 3776661"/>
                  <a:gd name="connsiteX0-355" fmla="*/ 0 w 273845"/>
                  <a:gd name="connsiteY0-356" fmla="*/ 0 h 3776887"/>
                  <a:gd name="connsiteX1-357" fmla="*/ 272825 w 273845"/>
                  <a:gd name="connsiteY1-358" fmla="*/ 0 h 3776887"/>
                  <a:gd name="connsiteX2-359" fmla="*/ 273845 w 273845"/>
                  <a:gd name="connsiteY2-360" fmla="*/ 3581399 h 3776887"/>
                  <a:gd name="connsiteX3-361" fmla="*/ 247651 w 273845"/>
                  <a:gd name="connsiteY3-362" fmla="*/ 3702843 h 3776887"/>
                  <a:gd name="connsiteX4-363" fmla="*/ 228601 w 273845"/>
                  <a:gd name="connsiteY4-364" fmla="*/ 3629023 h 3776887"/>
                  <a:gd name="connsiteX5-365" fmla="*/ 166689 w 273845"/>
                  <a:gd name="connsiteY5-366" fmla="*/ 3776661 h 3776887"/>
                  <a:gd name="connsiteX6-367" fmla="*/ 104776 w 273845"/>
                  <a:gd name="connsiteY6-368" fmla="*/ 3664743 h 3776887"/>
                  <a:gd name="connsiteX7-369" fmla="*/ 57151 w 273845"/>
                  <a:gd name="connsiteY7-370" fmla="*/ 3750467 h 3776887"/>
                  <a:gd name="connsiteX8-371" fmla="*/ 1 w 273845"/>
                  <a:gd name="connsiteY8-372" fmla="*/ 3609974 h 3776887"/>
                  <a:gd name="connsiteX9-373" fmla="*/ 0 w 273845"/>
                  <a:gd name="connsiteY9-374" fmla="*/ 0 h 3776887"/>
                  <a:gd name="connsiteX0-375" fmla="*/ 0 w 273845"/>
                  <a:gd name="connsiteY0-376" fmla="*/ 0 h 3776887"/>
                  <a:gd name="connsiteX1-377" fmla="*/ 272825 w 273845"/>
                  <a:gd name="connsiteY1-378" fmla="*/ 0 h 3776887"/>
                  <a:gd name="connsiteX2-379" fmla="*/ 273845 w 273845"/>
                  <a:gd name="connsiteY2-380" fmla="*/ 3581399 h 3776887"/>
                  <a:gd name="connsiteX3-381" fmla="*/ 247651 w 273845"/>
                  <a:gd name="connsiteY3-382" fmla="*/ 3702843 h 3776887"/>
                  <a:gd name="connsiteX4-383" fmla="*/ 228601 w 273845"/>
                  <a:gd name="connsiteY4-384" fmla="*/ 3629023 h 3776887"/>
                  <a:gd name="connsiteX5-385" fmla="*/ 166689 w 273845"/>
                  <a:gd name="connsiteY5-386" fmla="*/ 3776661 h 3776887"/>
                  <a:gd name="connsiteX6-387" fmla="*/ 104776 w 273845"/>
                  <a:gd name="connsiteY6-388" fmla="*/ 3664743 h 3776887"/>
                  <a:gd name="connsiteX7-389" fmla="*/ 57151 w 273845"/>
                  <a:gd name="connsiteY7-390" fmla="*/ 3750467 h 3776887"/>
                  <a:gd name="connsiteX8-391" fmla="*/ 1 w 273845"/>
                  <a:gd name="connsiteY8-392" fmla="*/ 3609974 h 3776887"/>
                  <a:gd name="connsiteX9-393" fmla="*/ 0 w 273845"/>
                  <a:gd name="connsiteY9-394" fmla="*/ 0 h 3776887"/>
                  <a:gd name="connsiteX0-395" fmla="*/ 0 w 273845"/>
                  <a:gd name="connsiteY0-396" fmla="*/ 0 h 3776887"/>
                  <a:gd name="connsiteX1-397" fmla="*/ 272825 w 273845"/>
                  <a:gd name="connsiteY1-398" fmla="*/ 0 h 3776887"/>
                  <a:gd name="connsiteX2-399" fmla="*/ 273845 w 273845"/>
                  <a:gd name="connsiteY2-400" fmla="*/ 3581399 h 3776887"/>
                  <a:gd name="connsiteX3-401" fmla="*/ 247651 w 273845"/>
                  <a:gd name="connsiteY3-402" fmla="*/ 3702843 h 3776887"/>
                  <a:gd name="connsiteX4-403" fmla="*/ 228601 w 273845"/>
                  <a:gd name="connsiteY4-404" fmla="*/ 3629023 h 3776887"/>
                  <a:gd name="connsiteX5-405" fmla="*/ 166689 w 273845"/>
                  <a:gd name="connsiteY5-406" fmla="*/ 3776661 h 3776887"/>
                  <a:gd name="connsiteX6-407" fmla="*/ 104776 w 273845"/>
                  <a:gd name="connsiteY6-408" fmla="*/ 3664743 h 3776887"/>
                  <a:gd name="connsiteX7-409" fmla="*/ 57151 w 273845"/>
                  <a:gd name="connsiteY7-410" fmla="*/ 3750467 h 3776887"/>
                  <a:gd name="connsiteX8-411" fmla="*/ 1 w 273845"/>
                  <a:gd name="connsiteY8-412" fmla="*/ 3609974 h 3776887"/>
                  <a:gd name="connsiteX9-413" fmla="*/ 0 w 273845"/>
                  <a:gd name="connsiteY9-414" fmla="*/ 0 h 3776887"/>
                  <a:gd name="connsiteX0-415" fmla="*/ 0 w 273845"/>
                  <a:gd name="connsiteY0-416" fmla="*/ 0 h 3776859"/>
                  <a:gd name="connsiteX1-417" fmla="*/ 272825 w 273845"/>
                  <a:gd name="connsiteY1-418" fmla="*/ 0 h 3776859"/>
                  <a:gd name="connsiteX2-419" fmla="*/ 273845 w 273845"/>
                  <a:gd name="connsiteY2-420" fmla="*/ 3581399 h 3776859"/>
                  <a:gd name="connsiteX3-421" fmla="*/ 247651 w 273845"/>
                  <a:gd name="connsiteY3-422" fmla="*/ 3702843 h 3776859"/>
                  <a:gd name="connsiteX4-423" fmla="*/ 223839 w 273845"/>
                  <a:gd name="connsiteY4-424" fmla="*/ 3631404 h 3776859"/>
                  <a:gd name="connsiteX5-425" fmla="*/ 166689 w 273845"/>
                  <a:gd name="connsiteY5-426" fmla="*/ 3776661 h 3776859"/>
                  <a:gd name="connsiteX6-427" fmla="*/ 104776 w 273845"/>
                  <a:gd name="connsiteY6-428" fmla="*/ 3664743 h 3776859"/>
                  <a:gd name="connsiteX7-429" fmla="*/ 57151 w 273845"/>
                  <a:gd name="connsiteY7-430" fmla="*/ 3750467 h 3776859"/>
                  <a:gd name="connsiteX8-431" fmla="*/ 1 w 273845"/>
                  <a:gd name="connsiteY8-432" fmla="*/ 3609974 h 3776859"/>
                  <a:gd name="connsiteX9-433" fmla="*/ 0 w 273845"/>
                  <a:gd name="connsiteY9-434" fmla="*/ 0 h 3776859"/>
                  <a:gd name="connsiteX0-435" fmla="*/ 0 w 273845"/>
                  <a:gd name="connsiteY0-436" fmla="*/ 0 h 3776859"/>
                  <a:gd name="connsiteX1-437" fmla="*/ 272825 w 273845"/>
                  <a:gd name="connsiteY1-438" fmla="*/ 0 h 3776859"/>
                  <a:gd name="connsiteX2-439" fmla="*/ 273845 w 273845"/>
                  <a:gd name="connsiteY2-440" fmla="*/ 3581399 h 3776859"/>
                  <a:gd name="connsiteX3-441" fmla="*/ 247651 w 273845"/>
                  <a:gd name="connsiteY3-442" fmla="*/ 3702843 h 3776859"/>
                  <a:gd name="connsiteX4-443" fmla="*/ 223839 w 273845"/>
                  <a:gd name="connsiteY4-444" fmla="*/ 3631404 h 3776859"/>
                  <a:gd name="connsiteX5-445" fmla="*/ 166689 w 273845"/>
                  <a:gd name="connsiteY5-446" fmla="*/ 3776661 h 3776859"/>
                  <a:gd name="connsiteX6-447" fmla="*/ 104776 w 273845"/>
                  <a:gd name="connsiteY6-448" fmla="*/ 3664743 h 3776859"/>
                  <a:gd name="connsiteX7-449" fmla="*/ 57151 w 273845"/>
                  <a:gd name="connsiteY7-450" fmla="*/ 3750467 h 3776859"/>
                  <a:gd name="connsiteX8-451" fmla="*/ 1 w 273845"/>
                  <a:gd name="connsiteY8-452" fmla="*/ 3609974 h 3776859"/>
                  <a:gd name="connsiteX9-453" fmla="*/ 0 w 273845"/>
                  <a:gd name="connsiteY9-454" fmla="*/ 0 h 3776859"/>
                  <a:gd name="connsiteX0-455" fmla="*/ 0 w 273894"/>
                  <a:gd name="connsiteY0-456" fmla="*/ 0 h 3776859"/>
                  <a:gd name="connsiteX1-457" fmla="*/ 272825 w 273894"/>
                  <a:gd name="connsiteY1-458" fmla="*/ 0 h 3776859"/>
                  <a:gd name="connsiteX2-459" fmla="*/ 273845 w 273894"/>
                  <a:gd name="connsiteY2-460" fmla="*/ 3581399 h 3776859"/>
                  <a:gd name="connsiteX3-461" fmla="*/ 247651 w 273894"/>
                  <a:gd name="connsiteY3-462" fmla="*/ 3702843 h 3776859"/>
                  <a:gd name="connsiteX4-463" fmla="*/ 223839 w 273894"/>
                  <a:gd name="connsiteY4-464" fmla="*/ 3631404 h 3776859"/>
                  <a:gd name="connsiteX5-465" fmla="*/ 166689 w 273894"/>
                  <a:gd name="connsiteY5-466" fmla="*/ 3776661 h 3776859"/>
                  <a:gd name="connsiteX6-467" fmla="*/ 104776 w 273894"/>
                  <a:gd name="connsiteY6-468" fmla="*/ 3664743 h 3776859"/>
                  <a:gd name="connsiteX7-469" fmla="*/ 57151 w 273894"/>
                  <a:gd name="connsiteY7-470" fmla="*/ 3750467 h 3776859"/>
                  <a:gd name="connsiteX8-471" fmla="*/ 1 w 273894"/>
                  <a:gd name="connsiteY8-472" fmla="*/ 3609974 h 3776859"/>
                  <a:gd name="connsiteX9-473" fmla="*/ 0 w 273894"/>
                  <a:gd name="connsiteY9-474" fmla="*/ 0 h 3776859"/>
                  <a:gd name="connsiteX0-475" fmla="*/ 0 w 273894"/>
                  <a:gd name="connsiteY0-476" fmla="*/ 0 h 3776859"/>
                  <a:gd name="connsiteX1-477" fmla="*/ 272825 w 273894"/>
                  <a:gd name="connsiteY1-478" fmla="*/ 0 h 3776859"/>
                  <a:gd name="connsiteX2-479" fmla="*/ 273845 w 273894"/>
                  <a:gd name="connsiteY2-480" fmla="*/ 3581399 h 3776859"/>
                  <a:gd name="connsiteX3-481" fmla="*/ 247651 w 273894"/>
                  <a:gd name="connsiteY3-482" fmla="*/ 3702843 h 3776859"/>
                  <a:gd name="connsiteX4-483" fmla="*/ 223839 w 273894"/>
                  <a:gd name="connsiteY4-484" fmla="*/ 3631404 h 3776859"/>
                  <a:gd name="connsiteX5-485" fmla="*/ 166689 w 273894"/>
                  <a:gd name="connsiteY5-486" fmla="*/ 3776661 h 3776859"/>
                  <a:gd name="connsiteX6-487" fmla="*/ 104776 w 273894"/>
                  <a:gd name="connsiteY6-488" fmla="*/ 3664743 h 3776859"/>
                  <a:gd name="connsiteX7-489" fmla="*/ 57151 w 273894"/>
                  <a:gd name="connsiteY7-490" fmla="*/ 3750467 h 3776859"/>
                  <a:gd name="connsiteX8-491" fmla="*/ 1 w 273894"/>
                  <a:gd name="connsiteY8-492" fmla="*/ 3609974 h 3776859"/>
                  <a:gd name="connsiteX9-493" fmla="*/ 0 w 273894"/>
                  <a:gd name="connsiteY9-494" fmla="*/ 0 h 3776859"/>
                  <a:gd name="connsiteX0-495" fmla="*/ 0 w 273845"/>
                  <a:gd name="connsiteY0-496" fmla="*/ 0 h 3776859"/>
                  <a:gd name="connsiteX1-497" fmla="*/ 272825 w 273845"/>
                  <a:gd name="connsiteY1-498" fmla="*/ 0 h 3776859"/>
                  <a:gd name="connsiteX2-499" fmla="*/ 273845 w 273845"/>
                  <a:gd name="connsiteY2-500" fmla="*/ 3581399 h 3776859"/>
                  <a:gd name="connsiteX3-501" fmla="*/ 247651 w 273845"/>
                  <a:gd name="connsiteY3-502" fmla="*/ 3702843 h 3776859"/>
                  <a:gd name="connsiteX4-503" fmla="*/ 223839 w 273845"/>
                  <a:gd name="connsiteY4-504" fmla="*/ 3631404 h 3776859"/>
                  <a:gd name="connsiteX5-505" fmla="*/ 166689 w 273845"/>
                  <a:gd name="connsiteY5-506" fmla="*/ 3776661 h 3776859"/>
                  <a:gd name="connsiteX6-507" fmla="*/ 104776 w 273845"/>
                  <a:gd name="connsiteY6-508" fmla="*/ 3664743 h 3776859"/>
                  <a:gd name="connsiteX7-509" fmla="*/ 57151 w 273845"/>
                  <a:gd name="connsiteY7-510" fmla="*/ 3750467 h 3776859"/>
                  <a:gd name="connsiteX8-511" fmla="*/ 1 w 273845"/>
                  <a:gd name="connsiteY8-512" fmla="*/ 3609974 h 3776859"/>
                  <a:gd name="connsiteX9-513" fmla="*/ 0 w 273845"/>
                  <a:gd name="connsiteY9-514" fmla="*/ 0 h 3776859"/>
                  <a:gd name="connsiteX0-515" fmla="*/ 0 w 273845"/>
                  <a:gd name="connsiteY0-516" fmla="*/ 0 h 3776859"/>
                  <a:gd name="connsiteX1-517" fmla="*/ 272825 w 273845"/>
                  <a:gd name="connsiteY1-518" fmla="*/ 0 h 3776859"/>
                  <a:gd name="connsiteX2-519" fmla="*/ 273845 w 273845"/>
                  <a:gd name="connsiteY2-520" fmla="*/ 3581399 h 3776859"/>
                  <a:gd name="connsiteX3-521" fmla="*/ 252414 w 273845"/>
                  <a:gd name="connsiteY3-522" fmla="*/ 3702843 h 3776859"/>
                  <a:gd name="connsiteX4-523" fmla="*/ 223839 w 273845"/>
                  <a:gd name="connsiteY4-524" fmla="*/ 3631404 h 3776859"/>
                  <a:gd name="connsiteX5-525" fmla="*/ 166689 w 273845"/>
                  <a:gd name="connsiteY5-526" fmla="*/ 3776661 h 3776859"/>
                  <a:gd name="connsiteX6-527" fmla="*/ 104776 w 273845"/>
                  <a:gd name="connsiteY6-528" fmla="*/ 3664743 h 3776859"/>
                  <a:gd name="connsiteX7-529" fmla="*/ 57151 w 273845"/>
                  <a:gd name="connsiteY7-530" fmla="*/ 3750467 h 3776859"/>
                  <a:gd name="connsiteX8-531" fmla="*/ 1 w 273845"/>
                  <a:gd name="connsiteY8-532" fmla="*/ 3609974 h 3776859"/>
                  <a:gd name="connsiteX9-533" fmla="*/ 0 w 273845"/>
                  <a:gd name="connsiteY9-534" fmla="*/ 0 h 3776859"/>
                  <a:gd name="connsiteX0-535" fmla="*/ 0 w 273845"/>
                  <a:gd name="connsiteY0-536" fmla="*/ 0 h 3776859"/>
                  <a:gd name="connsiteX1-537" fmla="*/ 272825 w 273845"/>
                  <a:gd name="connsiteY1-538" fmla="*/ 0 h 3776859"/>
                  <a:gd name="connsiteX2-539" fmla="*/ 273845 w 273845"/>
                  <a:gd name="connsiteY2-540" fmla="*/ 3581399 h 3776859"/>
                  <a:gd name="connsiteX3-541" fmla="*/ 252414 w 273845"/>
                  <a:gd name="connsiteY3-542" fmla="*/ 3702843 h 3776859"/>
                  <a:gd name="connsiteX4-543" fmla="*/ 223839 w 273845"/>
                  <a:gd name="connsiteY4-544" fmla="*/ 3631404 h 3776859"/>
                  <a:gd name="connsiteX5-545" fmla="*/ 166689 w 273845"/>
                  <a:gd name="connsiteY5-546" fmla="*/ 3776661 h 3776859"/>
                  <a:gd name="connsiteX6-547" fmla="*/ 104776 w 273845"/>
                  <a:gd name="connsiteY6-548" fmla="*/ 3664743 h 3776859"/>
                  <a:gd name="connsiteX7-549" fmla="*/ 57151 w 273845"/>
                  <a:gd name="connsiteY7-550" fmla="*/ 3750467 h 3776859"/>
                  <a:gd name="connsiteX8-551" fmla="*/ 1 w 273845"/>
                  <a:gd name="connsiteY8-552" fmla="*/ 3609974 h 3776859"/>
                  <a:gd name="connsiteX9-553" fmla="*/ 0 w 273845"/>
                  <a:gd name="connsiteY9-554" fmla="*/ 0 h 3776859"/>
                  <a:gd name="connsiteX0-555" fmla="*/ 0 w 273845"/>
                  <a:gd name="connsiteY0-556" fmla="*/ 0 h 3776859"/>
                  <a:gd name="connsiteX1-557" fmla="*/ 272825 w 273845"/>
                  <a:gd name="connsiteY1-558" fmla="*/ 0 h 3776859"/>
                  <a:gd name="connsiteX2-559" fmla="*/ 273845 w 273845"/>
                  <a:gd name="connsiteY2-560" fmla="*/ 3581399 h 3776859"/>
                  <a:gd name="connsiteX3-561" fmla="*/ 245270 w 273845"/>
                  <a:gd name="connsiteY3-562" fmla="*/ 3702843 h 3776859"/>
                  <a:gd name="connsiteX4-563" fmla="*/ 223839 w 273845"/>
                  <a:gd name="connsiteY4-564" fmla="*/ 3631404 h 3776859"/>
                  <a:gd name="connsiteX5-565" fmla="*/ 166689 w 273845"/>
                  <a:gd name="connsiteY5-566" fmla="*/ 3776661 h 3776859"/>
                  <a:gd name="connsiteX6-567" fmla="*/ 104776 w 273845"/>
                  <a:gd name="connsiteY6-568" fmla="*/ 3664743 h 3776859"/>
                  <a:gd name="connsiteX7-569" fmla="*/ 57151 w 273845"/>
                  <a:gd name="connsiteY7-570" fmla="*/ 3750467 h 3776859"/>
                  <a:gd name="connsiteX8-571" fmla="*/ 1 w 273845"/>
                  <a:gd name="connsiteY8-572" fmla="*/ 3609974 h 3776859"/>
                  <a:gd name="connsiteX9-573" fmla="*/ 0 w 273845"/>
                  <a:gd name="connsiteY9-574" fmla="*/ 0 h 3776859"/>
                  <a:gd name="connsiteX0-575" fmla="*/ 0 w 273845"/>
                  <a:gd name="connsiteY0-576" fmla="*/ 0 h 3776859"/>
                  <a:gd name="connsiteX1-577" fmla="*/ 272825 w 273845"/>
                  <a:gd name="connsiteY1-578" fmla="*/ 0 h 3776859"/>
                  <a:gd name="connsiteX2-579" fmla="*/ 273845 w 273845"/>
                  <a:gd name="connsiteY2-580" fmla="*/ 3581399 h 3776859"/>
                  <a:gd name="connsiteX3-581" fmla="*/ 245270 w 273845"/>
                  <a:gd name="connsiteY3-582" fmla="*/ 3702843 h 3776859"/>
                  <a:gd name="connsiteX4-583" fmla="*/ 223839 w 273845"/>
                  <a:gd name="connsiteY4-584" fmla="*/ 3631404 h 3776859"/>
                  <a:gd name="connsiteX5-585" fmla="*/ 166689 w 273845"/>
                  <a:gd name="connsiteY5-586" fmla="*/ 3776661 h 3776859"/>
                  <a:gd name="connsiteX6-587" fmla="*/ 104776 w 273845"/>
                  <a:gd name="connsiteY6-588" fmla="*/ 3664743 h 3776859"/>
                  <a:gd name="connsiteX7-589" fmla="*/ 57151 w 273845"/>
                  <a:gd name="connsiteY7-590" fmla="*/ 3750467 h 3776859"/>
                  <a:gd name="connsiteX8-591" fmla="*/ 1 w 273845"/>
                  <a:gd name="connsiteY8-592" fmla="*/ 3609974 h 3776859"/>
                  <a:gd name="connsiteX9-593" fmla="*/ 0 w 273845"/>
                  <a:gd name="connsiteY9-594" fmla="*/ 0 h 3776859"/>
                  <a:gd name="connsiteX0-595" fmla="*/ 0 w 273845"/>
                  <a:gd name="connsiteY0-596" fmla="*/ 0 h 3776859"/>
                  <a:gd name="connsiteX1-597" fmla="*/ 272825 w 273845"/>
                  <a:gd name="connsiteY1-598" fmla="*/ 0 h 3776859"/>
                  <a:gd name="connsiteX2-599" fmla="*/ 273845 w 273845"/>
                  <a:gd name="connsiteY2-600" fmla="*/ 3581399 h 3776859"/>
                  <a:gd name="connsiteX3-601" fmla="*/ 245270 w 273845"/>
                  <a:gd name="connsiteY3-602" fmla="*/ 3702843 h 3776859"/>
                  <a:gd name="connsiteX4-603" fmla="*/ 223839 w 273845"/>
                  <a:gd name="connsiteY4-604" fmla="*/ 3631404 h 3776859"/>
                  <a:gd name="connsiteX5-605" fmla="*/ 166689 w 273845"/>
                  <a:gd name="connsiteY5-606" fmla="*/ 3776661 h 3776859"/>
                  <a:gd name="connsiteX6-607" fmla="*/ 104776 w 273845"/>
                  <a:gd name="connsiteY6-608" fmla="*/ 3664743 h 3776859"/>
                  <a:gd name="connsiteX7-609" fmla="*/ 57151 w 273845"/>
                  <a:gd name="connsiteY7-610" fmla="*/ 3750467 h 3776859"/>
                  <a:gd name="connsiteX8-611" fmla="*/ 1 w 273845"/>
                  <a:gd name="connsiteY8-612" fmla="*/ 3609974 h 3776859"/>
                  <a:gd name="connsiteX9-613" fmla="*/ 0 w 273845"/>
                  <a:gd name="connsiteY9-614" fmla="*/ 0 h 3776859"/>
                  <a:gd name="connsiteX0-615" fmla="*/ 0 w 273845"/>
                  <a:gd name="connsiteY0-616" fmla="*/ 0 h 3776859"/>
                  <a:gd name="connsiteX1-617" fmla="*/ 272825 w 273845"/>
                  <a:gd name="connsiteY1-618" fmla="*/ 0 h 3776859"/>
                  <a:gd name="connsiteX2-619" fmla="*/ 273845 w 273845"/>
                  <a:gd name="connsiteY2-620" fmla="*/ 3581399 h 3776859"/>
                  <a:gd name="connsiteX3-621" fmla="*/ 245270 w 273845"/>
                  <a:gd name="connsiteY3-622" fmla="*/ 3702843 h 3776859"/>
                  <a:gd name="connsiteX4-623" fmla="*/ 223839 w 273845"/>
                  <a:gd name="connsiteY4-624" fmla="*/ 3631404 h 3776859"/>
                  <a:gd name="connsiteX5-625" fmla="*/ 166689 w 273845"/>
                  <a:gd name="connsiteY5-626" fmla="*/ 3776661 h 3776859"/>
                  <a:gd name="connsiteX6-627" fmla="*/ 104776 w 273845"/>
                  <a:gd name="connsiteY6-628" fmla="*/ 3664743 h 3776859"/>
                  <a:gd name="connsiteX7-629" fmla="*/ 57151 w 273845"/>
                  <a:gd name="connsiteY7-630" fmla="*/ 3750467 h 3776859"/>
                  <a:gd name="connsiteX8-631" fmla="*/ 1 w 273845"/>
                  <a:gd name="connsiteY8-632" fmla="*/ 3609974 h 3776859"/>
                  <a:gd name="connsiteX9-633" fmla="*/ 0 w 273845"/>
                  <a:gd name="connsiteY9-634" fmla="*/ 0 h 3776859"/>
                  <a:gd name="connsiteX0-635" fmla="*/ 0 w 273845"/>
                  <a:gd name="connsiteY0-636" fmla="*/ 0 h 3776859"/>
                  <a:gd name="connsiteX1-637" fmla="*/ 272825 w 273845"/>
                  <a:gd name="connsiteY1-638" fmla="*/ 0 h 3776859"/>
                  <a:gd name="connsiteX2-639" fmla="*/ 273845 w 273845"/>
                  <a:gd name="connsiteY2-640" fmla="*/ 3581399 h 3776859"/>
                  <a:gd name="connsiteX3-641" fmla="*/ 245270 w 273845"/>
                  <a:gd name="connsiteY3-642" fmla="*/ 3702843 h 3776859"/>
                  <a:gd name="connsiteX4-643" fmla="*/ 223839 w 273845"/>
                  <a:gd name="connsiteY4-644" fmla="*/ 3631404 h 3776859"/>
                  <a:gd name="connsiteX5-645" fmla="*/ 166689 w 273845"/>
                  <a:gd name="connsiteY5-646" fmla="*/ 3776661 h 3776859"/>
                  <a:gd name="connsiteX6-647" fmla="*/ 104776 w 273845"/>
                  <a:gd name="connsiteY6-648" fmla="*/ 3664743 h 3776859"/>
                  <a:gd name="connsiteX7-649" fmla="*/ 57151 w 273845"/>
                  <a:gd name="connsiteY7-650" fmla="*/ 3750467 h 3776859"/>
                  <a:gd name="connsiteX8-651" fmla="*/ 1 w 273845"/>
                  <a:gd name="connsiteY8-652" fmla="*/ 3609974 h 3776859"/>
                  <a:gd name="connsiteX9-653" fmla="*/ 0 w 273845"/>
                  <a:gd name="connsiteY9-654" fmla="*/ 0 h 3776859"/>
                  <a:gd name="connsiteX0-655" fmla="*/ 0 w 273845"/>
                  <a:gd name="connsiteY0-656" fmla="*/ 0 h 3776859"/>
                  <a:gd name="connsiteX1-657" fmla="*/ 272825 w 273845"/>
                  <a:gd name="connsiteY1-658" fmla="*/ 0 h 3776859"/>
                  <a:gd name="connsiteX2-659" fmla="*/ 273845 w 273845"/>
                  <a:gd name="connsiteY2-660" fmla="*/ 3581399 h 3776859"/>
                  <a:gd name="connsiteX3-661" fmla="*/ 245270 w 273845"/>
                  <a:gd name="connsiteY3-662" fmla="*/ 3702843 h 3776859"/>
                  <a:gd name="connsiteX4-663" fmla="*/ 223839 w 273845"/>
                  <a:gd name="connsiteY4-664" fmla="*/ 3631404 h 3776859"/>
                  <a:gd name="connsiteX5-665" fmla="*/ 166689 w 273845"/>
                  <a:gd name="connsiteY5-666" fmla="*/ 3776661 h 3776859"/>
                  <a:gd name="connsiteX6-667" fmla="*/ 104776 w 273845"/>
                  <a:gd name="connsiteY6-668" fmla="*/ 3664743 h 3776859"/>
                  <a:gd name="connsiteX7-669" fmla="*/ 57151 w 273845"/>
                  <a:gd name="connsiteY7-670" fmla="*/ 3750467 h 3776859"/>
                  <a:gd name="connsiteX8-671" fmla="*/ 1 w 273845"/>
                  <a:gd name="connsiteY8-672" fmla="*/ 3609974 h 3776859"/>
                  <a:gd name="connsiteX9-673" fmla="*/ 0 w 273845"/>
                  <a:gd name="connsiteY9-674" fmla="*/ 0 h 3776859"/>
                  <a:gd name="connsiteX0-675" fmla="*/ 0 w 273845"/>
                  <a:gd name="connsiteY0-676" fmla="*/ 0 h 3776859"/>
                  <a:gd name="connsiteX1-677" fmla="*/ 272825 w 273845"/>
                  <a:gd name="connsiteY1-678" fmla="*/ 0 h 3776859"/>
                  <a:gd name="connsiteX2-679" fmla="*/ 273845 w 273845"/>
                  <a:gd name="connsiteY2-680" fmla="*/ 3581399 h 3776859"/>
                  <a:gd name="connsiteX3-681" fmla="*/ 245270 w 273845"/>
                  <a:gd name="connsiteY3-682" fmla="*/ 3702843 h 3776859"/>
                  <a:gd name="connsiteX4-683" fmla="*/ 223839 w 273845"/>
                  <a:gd name="connsiteY4-684" fmla="*/ 3631404 h 3776859"/>
                  <a:gd name="connsiteX5-685" fmla="*/ 166689 w 273845"/>
                  <a:gd name="connsiteY5-686" fmla="*/ 3776661 h 3776859"/>
                  <a:gd name="connsiteX6-687" fmla="*/ 104776 w 273845"/>
                  <a:gd name="connsiteY6-688" fmla="*/ 3664743 h 3776859"/>
                  <a:gd name="connsiteX7-689" fmla="*/ 57151 w 273845"/>
                  <a:gd name="connsiteY7-690" fmla="*/ 3750467 h 3776859"/>
                  <a:gd name="connsiteX8-691" fmla="*/ 1 w 273845"/>
                  <a:gd name="connsiteY8-692" fmla="*/ 3609974 h 3776859"/>
                  <a:gd name="connsiteX9-693" fmla="*/ 0 w 273845"/>
                  <a:gd name="connsiteY9-694" fmla="*/ 0 h 3776859"/>
                  <a:gd name="connsiteX0-695" fmla="*/ 0 w 273845"/>
                  <a:gd name="connsiteY0-696" fmla="*/ 0 h 3776859"/>
                  <a:gd name="connsiteX1-697" fmla="*/ 272825 w 273845"/>
                  <a:gd name="connsiteY1-698" fmla="*/ 0 h 3776859"/>
                  <a:gd name="connsiteX2-699" fmla="*/ 273845 w 273845"/>
                  <a:gd name="connsiteY2-700" fmla="*/ 3581399 h 3776859"/>
                  <a:gd name="connsiteX3-701" fmla="*/ 245270 w 273845"/>
                  <a:gd name="connsiteY3-702" fmla="*/ 3702843 h 3776859"/>
                  <a:gd name="connsiteX4-703" fmla="*/ 223839 w 273845"/>
                  <a:gd name="connsiteY4-704" fmla="*/ 3631404 h 3776859"/>
                  <a:gd name="connsiteX5-705" fmla="*/ 166689 w 273845"/>
                  <a:gd name="connsiteY5-706" fmla="*/ 3776661 h 3776859"/>
                  <a:gd name="connsiteX6-707" fmla="*/ 104776 w 273845"/>
                  <a:gd name="connsiteY6-708" fmla="*/ 3664743 h 3776859"/>
                  <a:gd name="connsiteX7-709" fmla="*/ 57151 w 273845"/>
                  <a:gd name="connsiteY7-710" fmla="*/ 3750467 h 3776859"/>
                  <a:gd name="connsiteX8-711" fmla="*/ 1 w 273845"/>
                  <a:gd name="connsiteY8-712" fmla="*/ 3609974 h 3776859"/>
                  <a:gd name="connsiteX9-713" fmla="*/ 0 w 273845"/>
                  <a:gd name="connsiteY9-714" fmla="*/ 0 h 37768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89" y="connsiteY9-90"/>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4"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5"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6"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1" fmla="*/ 0 w 226544"/>
                  <a:gd name="connsiteY0-2" fmla="*/ 35306 h 70612"/>
                  <a:gd name="connsiteX1-3" fmla="*/ 27685 w 226544"/>
                  <a:gd name="connsiteY1-4" fmla="*/ 0 h 70612"/>
                  <a:gd name="connsiteX2-5" fmla="*/ 226544 w 226544"/>
                  <a:gd name="connsiteY2-6" fmla="*/ 35306 h 70612"/>
                  <a:gd name="connsiteX3-7" fmla="*/ 27685 w 226544"/>
                  <a:gd name="connsiteY3-8" fmla="*/ 70612 h 70612"/>
                  <a:gd name="connsiteX4" fmla="*/ 0 w 226544"/>
                  <a:gd name="connsiteY4" fmla="*/ 35306 h 70612"/>
                  <a:gd name="connsiteX0-9" fmla="*/ 0 w 226544"/>
                  <a:gd name="connsiteY0-10" fmla="*/ 35306 h 70612"/>
                  <a:gd name="connsiteX1-11" fmla="*/ 27685 w 226544"/>
                  <a:gd name="connsiteY1-12" fmla="*/ 0 h 70612"/>
                  <a:gd name="connsiteX2-13" fmla="*/ 226544 w 226544"/>
                  <a:gd name="connsiteY2-14" fmla="*/ 35306 h 70612"/>
                  <a:gd name="connsiteX3-15" fmla="*/ 27685 w 226544"/>
                  <a:gd name="connsiteY3-16" fmla="*/ 70612 h 70612"/>
                  <a:gd name="connsiteX4-17" fmla="*/ 0 w 226544"/>
                  <a:gd name="connsiteY4-18" fmla="*/ 35306 h 70612"/>
                  <a:gd name="connsiteX0-19" fmla="*/ 0 w 226544"/>
                  <a:gd name="connsiteY0-20" fmla="*/ 35306 h 70612"/>
                  <a:gd name="connsiteX1-21" fmla="*/ 27685 w 226544"/>
                  <a:gd name="connsiteY1-22" fmla="*/ 0 h 70612"/>
                  <a:gd name="connsiteX2-23" fmla="*/ 226544 w 226544"/>
                  <a:gd name="connsiteY2-24" fmla="*/ 35306 h 70612"/>
                  <a:gd name="connsiteX3-25" fmla="*/ 27685 w 226544"/>
                  <a:gd name="connsiteY3-26" fmla="*/ 70612 h 70612"/>
                  <a:gd name="connsiteX4-27" fmla="*/ 0 w 226544"/>
                  <a:gd name="connsiteY4-28" fmla="*/ 35306 h 70612"/>
                  <a:gd name="connsiteX0-29" fmla="*/ 0 w 226544"/>
                  <a:gd name="connsiteY0-30" fmla="*/ 35306 h 70612"/>
                  <a:gd name="connsiteX1-31" fmla="*/ 27685 w 226544"/>
                  <a:gd name="connsiteY1-32" fmla="*/ 0 h 70612"/>
                  <a:gd name="connsiteX2-33" fmla="*/ 226544 w 226544"/>
                  <a:gd name="connsiteY2-34" fmla="*/ 35306 h 70612"/>
                  <a:gd name="connsiteX3-35" fmla="*/ 27685 w 226544"/>
                  <a:gd name="connsiteY3-36" fmla="*/ 70612 h 70612"/>
                  <a:gd name="connsiteX4-37" fmla="*/ 0 w 226544"/>
                  <a:gd name="connsiteY4-38" fmla="*/ 35306 h 70612"/>
                  <a:gd name="connsiteX0-39" fmla="*/ 0 w 226544"/>
                  <a:gd name="connsiteY0-40" fmla="*/ 35306 h 70612"/>
                  <a:gd name="connsiteX1-41" fmla="*/ 27685 w 226544"/>
                  <a:gd name="connsiteY1-42" fmla="*/ 0 h 70612"/>
                  <a:gd name="connsiteX2-43" fmla="*/ 226544 w 226544"/>
                  <a:gd name="connsiteY2-44" fmla="*/ 35306 h 70612"/>
                  <a:gd name="connsiteX3-45" fmla="*/ 27685 w 226544"/>
                  <a:gd name="connsiteY3-46" fmla="*/ 70612 h 70612"/>
                  <a:gd name="connsiteX4-47" fmla="*/ 0 w 226544"/>
                  <a:gd name="connsiteY4-48" fmla="*/ 35306 h 70612"/>
                  <a:gd name="connsiteX0-49" fmla="*/ 0 w 226544"/>
                  <a:gd name="connsiteY0-50" fmla="*/ 35306 h 70612"/>
                  <a:gd name="connsiteX1-51" fmla="*/ 27685 w 226544"/>
                  <a:gd name="connsiteY1-52" fmla="*/ 0 h 70612"/>
                  <a:gd name="connsiteX2-53" fmla="*/ 226544 w 226544"/>
                  <a:gd name="connsiteY2-54" fmla="*/ 35306 h 70612"/>
                  <a:gd name="connsiteX3-55" fmla="*/ 27685 w 226544"/>
                  <a:gd name="connsiteY3-56" fmla="*/ 70612 h 70612"/>
                  <a:gd name="connsiteX4-57" fmla="*/ 0 w 226544"/>
                  <a:gd name="connsiteY4-58" fmla="*/ 35306 h 70612"/>
                  <a:gd name="connsiteX0-59" fmla="*/ 0 w 226544"/>
                  <a:gd name="connsiteY0-60" fmla="*/ 35306 h 70612"/>
                  <a:gd name="connsiteX1-61" fmla="*/ 27685 w 226544"/>
                  <a:gd name="connsiteY1-62" fmla="*/ 0 h 70612"/>
                  <a:gd name="connsiteX2-63" fmla="*/ 226544 w 226544"/>
                  <a:gd name="connsiteY2-64" fmla="*/ 35306 h 70612"/>
                  <a:gd name="connsiteX3-65" fmla="*/ 27685 w 226544"/>
                  <a:gd name="connsiteY3-66" fmla="*/ 70612 h 70612"/>
                  <a:gd name="connsiteX4-67" fmla="*/ 0 w 226544"/>
                  <a:gd name="connsiteY4-68" fmla="*/ 35306 h 70612"/>
                  <a:gd name="connsiteX0-69" fmla="*/ 0 w 226544"/>
                  <a:gd name="connsiteY0-70" fmla="*/ 35306 h 70612"/>
                  <a:gd name="connsiteX1-71" fmla="*/ 27685 w 226544"/>
                  <a:gd name="connsiteY1-72" fmla="*/ 0 h 70612"/>
                  <a:gd name="connsiteX2-73" fmla="*/ 226544 w 226544"/>
                  <a:gd name="connsiteY2-74" fmla="*/ 35306 h 70612"/>
                  <a:gd name="connsiteX3-75" fmla="*/ 27685 w 226544"/>
                  <a:gd name="connsiteY3-76" fmla="*/ 70612 h 70612"/>
                  <a:gd name="connsiteX4-77" fmla="*/ 0 w 226544"/>
                  <a:gd name="connsiteY4-78" fmla="*/ 35306 h 70612"/>
                  <a:gd name="connsiteX0-79" fmla="*/ 0 w 226544"/>
                  <a:gd name="connsiteY0-80" fmla="*/ 35306 h 70612"/>
                  <a:gd name="connsiteX1-81" fmla="*/ 27685 w 226544"/>
                  <a:gd name="connsiteY1-82" fmla="*/ 0 h 70612"/>
                  <a:gd name="connsiteX2-83" fmla="*/ 226544 w 226544"/>
                  <a:gd name="connsiteY2-84" fmla="*/ 35306 h 70612"/>
                  <a:gd name="connsiteX3-85" fmla="*/ 27685 w 226544"/>
                  <a:gd name="connsiteY3-86" fmla="*/ 70612 h 70612"/>
                  <a:gd name="connsiteX4-87" fmla="*/ 0 w 226544"/>
                  <a:gd name="connsiteY4-88" fmla="*/ 35306 h 70612"/>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cxnSp>
            <p:nvCxnSpPr>
              <p:cNvPr id="27"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10" name="Trapezoid 5"/>
            <p:cNvSpPr/>
            <p:nvPr/>
          </p:nvSpPr>
          <p:spPr>
            <a:xfrm rot="16200000">
              <a:off x="1594832" y="5341831"/>
              <a:ext cx="695326" cy="59529"/>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1" name="Trapezoid 6"/>
            <p:cNvSpPr/>
            <p:nvPr/>
          </p:nvSpPr>
          <p:spPr>
            <a:xfrm rot="16200000">
              <a:off x="1594832" y="4439533"/>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2" name="Trapezoid 7"/>
            <p:cNvSpPr/>
            <p:nvPr/>
          </p:nvSpPr>
          <p:spPr>
            <a:xfrm rot="16200000">
              <a:off x="1594832" y="3537234"/>
              <a:ext cx="695326" cy="59529"/>
            </a:xfrm>
            <a:prstGeom prst="trapezoid">
              <a:avLst>
                <a:gd name="adj" fmla="val 69837"/>
              </a:avLst>
            </a:prstGeom>
            <a:solidFill>
              <a:schemeClr val="accent4">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3" name="Trapezoid 8"/>
            <p:cNvSpPr/>
            <p:nvPr/>
          </p:nvSpPr>
          <p:spPr>
            <a:xfrm rot="16200000">
              <a:off x="1594832" y="2634935"/>
              <a:ext cx="695326" cy="59529"/>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4" name="Pentagon 9"/>
            <p:cNvSpPr/>
            <p:nvPr/>
          </p:nvSpPr>
          <p:spPr>
            <a:xfrm>
              <a:off x="1912729" y="2359899"/>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5" name="Pentagon 10"/>
            <p:cNvSpPr/>
            <p:nvPr/>
          </p:nvSpPr>
          <p:spPr>
            <a:xfrm>
              <a:off x="1912729" y="3262198"/>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6" name="Pentagon 11"/>
            <p:cNvSpPr/>
            <p:nvPr/>
          </p:nvSpPr>
          <p:spPr>
            <a:xfrm>
              <a:off x="1912729" y="4164497"/>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54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7" name="Pentagon 12"/>
            <p:cNvSpPr/>
            <p:nvPr/>
          </p:nvSpPr>
          <p:spPr>
            <a:xfrm>
              <a:off x="1912729" y="5066795"/>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8" name="TextBox 38"/>
            <p:cNvSpPr txBox="1"/>
            <p:nvPr/>
          </p:nvSpPr>
          <p:spPr>
            <a:xfrm>
              <a:off x="1972257" y="2401395"/>
              <a:ext cx="383549"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1</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9" name="TextBox 191"/>
            <p:cNvSpPr txBox="1"/>
            <p:nvPr/>
          </p:nvSpPr>
          <p:spPr>
            <a:xfrm>
              <a:off x="1972257" y="3303861"/>
              <a:ext cx="456716"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2</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0" name="TextBox 192"/>
            <p:cNvSpPr txBox="1"/>
            <p:nvPr/>
          </p:nvSpPr>
          <p:spPr>
            <a:xfrm>
              <a:off x="1972257" y="4206327"/>
              <a:ext cx="452865"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3</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1" name="TextBox 193"/>
            <p:cNvSpPr txBox="1"/>
            <p:nvPr/>
          </p:nvSpPr>
          <p:spPr>
            <a:xfrm>
              <a:off x="1972257" y="5108794"/>
              <a:ext cx="458642"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4</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grpSp>
      <p:sp>
        <p:nvSpPr>
          <p:cNvPr id="34" name="Rectangle 27"/>
          <p:cNvSpPr/>
          <p:nvPr/>
        </p:nvSpPr>
        <p:spPr>
          <a:xfrm>
            <a:off x="5217750" y="2356419"/>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5" name="Rectangle 28"/>
          <p:cNvSpPr/>
          <p:nvPr/>
        </p:nvSpPr>
        <p:spPr>
          <a:xfrm>
            <a:off x="5217750" y="2821240"/>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36" name="Rectangle 27"/>
          <p:cNvSpPr/>
          <p:nvPr/>
        </p:nvSpPr>
        <p:spPr>
          <a:xfrm>
            <a:off x="5217750" y="3454158"/>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7" name="Rectangle 28"/>
          <p:cNvSpPr/>
          <p:nvPr/>
        </p:nvSpPr>
        <p:spPr>
          <a:xfrm>
            <a:off x="5217750" y="3918979"/>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38" name="Rectangle 27"/>
          <p:cNvSpPr/>
          <p:nvPr/>
        </p:nvSpPr>
        <p:spPr>
          <a:xfrm>
            <a:off x="5217750" y="4551898"/>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9" name="Rectangle 28"/>
          <p:cNvSpPr/>
          <p:nvPr/>
        </p:nvSpPr>
        <p:spPr>
          <a:xfrm>
            <a:off x="5217750" y="5016719"/>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40" name="TextBox 7"/>
          <p:cNvSpPr>
            <a:spLocks noChangeArrowheads="1"/>
          </p:cNvSpPr>
          <p:nvPr/>
        </p:nvSpPr>
        <p:spPr bwMode="auto">
          <a:xfrm>
            <a:off x="2190477" y="2712043"/>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1" name="TextBox 7"/>
          <p:cNvSpPr>
            <a:spLocks noChangeArrowheads="1"/>
          </p:cNvSpPr>
          <p:nvPr/>
        </p:nvSpPr>
        <p:spPr bwMode="auto">
          <a:xfrm>
            <a:off x="2190477" y="3478777"/>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2" name="TextBox 7"/>
          <p:cNvSpPr>
            <a:spLocks noChangeArrowheads="1"/>
          </p:cNvSpPr>
          <p:nvPr/>
        </p:nvSpPr>
        <p:spPr bwMode="auto">
          <a:xfrm>
            <a:off x="2190477" y="4251493"/>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3" name="TextBox 7"/>
          <p:cNvSpPr>
            <a:spLocks noChangeArrowheads="1"/>
          </p:cNvSpPr>
          <p:nvPr/>
        </p:nvSpPr>
        <p:spPr bwMode="auto">
          <a:xfrm>
            <a:off x="2190477" y="5016719"/>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additive="base">
                                        <p:cTn id="13" dur="500" fill="hold"/>
                                        <p:tgtEl>
                                          <p:spTgt spid="34"/>
                                        </p:tgtEl>
                                        <p:attrNameLst>
                                          <p:attrName>ppt_x</p:attrName>
                                        </p:attrNameLst>
                                      </p:cBhvr>
                                      <p:tavLst>
                                        <p:tav tm="0">
                                          <p:val>
                                            <p:strVal val="#ppt_x"/>
                                          </p:val>
                                        </p:tav>
                                        <p:tav tm="100000">
                                          <p:val>
                                            <p:strVal val="#ppt_x"/>
                                          </p:val>
                                        </p:tav>
                                      </p:tavLst>
                                    </p:anim>
                                    <p:anim calcmode="lin" valueType="num">
                                      <p:cBhvr additive="base">
                                        <p:cTn id="14" dur="500" fill="hold"/>
                                        <p:tgtEl>
                                          <p:spTgt spid="3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additive="base">
                                        <p:cTn id="17" dur="500" fill="hold"/>
                                        <p:tgtEl>
                                          <p:spTgt spid="35"/>
                                        </p:tgtEl>
                                        <p:attrNameLst>
                                          <p:attrName>ppt_x</p:attrName>
                                        </p:attrNameLst>
                                      </p:cBhvr>
                                      <p:tavLst>
                                        <p:tav tm="0">
                                          <p:val>
                                            <p:strVal val="#ppt_x"/>
                                          </p:val>
                                        </p:tav>
                                        <p:tav tm="100000">
                                          <p:val>
                                            <p:strVal val="#ppt_x"/>
                                          </p:val>
                                        </p:tav>
                                      </p:tavLst>
                                    </p:anim>
                                    <p:anim calcmode="lin" valueType="num">
                                      <p:cBhvr additive="base">
                                        <p:cTn id="18" dur="500" fill="hold"/>
                                        <p:tgtEl>
                                          <p:spTgt spid="3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additive="base">
                                        <p:cTn id="22" dur="500" fill="hold"/>
                                        <p:tgtEl>
                                          <p:spTgt spid="36"/>
                                        </p:tgtEl>
                                        <p:attrNameLst>
                                          <p:attrName>ppt_x</p:attrName>
                                        </p:attrNameLst>
                                      </p:cBhvr>
                                      <p:tavLst>
                                        <p:tav tm="0">
                                          <p:val>
                                            <p:strVal val="#ppt_x"/>
                                          </p:val>
                                        </p:tav>
                                        <p:tav tm="100000">
                                          <p:val>
                                            <p:strVal val="#ppt_x"/>
                                          </p:val>
                                        </p:tav>
                                      </p:tavLst>
                                    </p:anim>
                                    <p:anim calcmode="lin" valueType="num">
                                      <p:cBhvr additive="base">
                                        <p:cTn id="23" dur="500" fill="hold"/>
                                        <p:tgtEl>
                                          <p:spTgt spid="3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additive="base">
                                        <p:cTn id="26" dur="500" fill="hold"/>
                                        <p:tgtEl>
                                          <p:spTgt spid="37"/>
                                        </p:tgtEl>
                                        <p:attrNameLst>
                                          <p:attrName>ppt_x</p:attrName>
                                        </p:attrNameLst>
                                      </p:cBhvr>
                                      <p:tavLst>
                                        <p:tav tm="0">
                                          <p:val>
                                            <p:strVal val="#ppt_x"/>
                                          </p:val>
                                        </p:tav>
                                        <p:tav tm="100000">
                                          <p:val>
                                            <p:strVal val="#ppt_x"/>
                                          </p:val>
                                        </p:tav>
                                      </p:tavLst>
                                    </p:anim>
                                    <p:anim calcmode="lin" valueType="num">
                                      <p:cBhvr additive="base">
                                        <p:cTn id="27" dur="500" fill="hold"/>
                                        <p:tgtEl>
                                          <p:spTgt spid="37"/>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 presetClass="entr" presetSubtype="4"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500" fill="hold"/>
                                        <p:tgtEl>
                                          <p:spTgt spid="38"/>
                                        </p:tgtEl>
                                        <p:attrNameLst>
                                          <p:attrName>ppt_x</p:attrName>
                                        </p:attrNameLst>
                                      </p:cBhvr>
                                      <p:tavLst>
                                        <p:tav tm="0">
                                          <p:val>
                                            <p:strVal val="#ppt_x"/>
                                          </p:val>
                                        </p:tav>
                                        <p:tav tm="100000">
                                          <p:val>
                                            <p:strVal val="#ppt_x"/>
                                          </p:val>
                                        </p:tav>
                                      </p:tavLst>
                                    </p:anim>
                                    <p:anim calcmode="lin" valueType="num">
                                      <p:cBhvr additive="base">
                                        <p:cTn id="32" dur="500" fill="hold"/>
                                        <p:tgtEl>
                                          <p:spTgt spid="3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fill="hold"/>
                                        <p:tgtEl>
                                          <p:spTgt spid="39"/>
                                        </p:tgtEl>
                                        <p:attrNameLst>
                                          <p:attrName>ppt_x</p:attrName>
                                        </p:attrNameLst>
                                      </p:cBhvr>
                                      <p:tavLst>
                                        <p:tav tm="0">
                                          <p:val>
                                            <p:strVal val="#ppt_x"/>
                                          </p:val>
                                        </p:tav>
                                        <p:tav tm="100000">
                                          <p:val>
                                            <p:strVal val="#ppt_x"/>
                                          </p:val>
                                        </p:tav>
                                      </p:tavLst>
                                    </p:anim>
                                    <p:anim calcmode="lin" valueType="num">
                                      <p:cBhvr additive="base">
                                        <p:cTn id="36"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0"/>
                                        <p:tgtEl>
                                          <p:spTgt spid="40"/>
                                        </p:tgtEl>
                                      </p:cBhvr>
                                    </p:animEffect>
                                    <p:anim calcmode="lin" valueType="num">
                                      <p:cBhvr>
                                        <p:cTn id="42" dur="1000" fill="hold"/>
                                        <p:tgtEl>
                                          <p:spTgt spid="40"/>
                                        </p:tgtEl>
                                        <p:attrNameLst>
                                          <p:attrName>ppt_x</p:attrName>
                                        </p:attrNameLst>
                                      </p:cBhvr>
                                      <p:tavLst>
                                        <p:tav tm="0">
                                          <p:val>
                                            <p:strVal val="#ppt_x"/>
                                          </p:val>
                                        </p:tav>
                                        <p:tav tm="100000">
                                          <p:val>
                                            <p:strVal val="#ppt_x"/>
                                          </p:val>
                                        </p:tav>
                                      </p:tavLst>
                                    </p:anim>
                                    <p:anim calcmode="lin" valueType="num">
                                      <p:cBhvr>
                                        <p:cTn id="43"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1000"/>
                                        <p:tgtEl>
                                          <p:spTgt spid="41"/>
                                        </p:tgtEl>
                                      </p:cBhvr>
                                    </p:animEffect>
                                    <p:anim calcmode="lin" valueType="num">
                                      <p:cBhvr>
                                        <p:cTn id="49" dur="1000" fill="hold"/>
                                        <p:tgtEl>
                                          <p:spTgt spid="41"/>
                                        </p:tgtEl>
                                        <p:attrNameLst>
                                          <p:attrName>ppt_x</p:attrName>
                                        </p:attrNameLst>
                                      </p:cBhvr>
                                      <p:tavLst>
                                        <p:tav tm="0">
                                          <p:val>
                                            <p:strVal val="#ppt_x"/>
                                          </p:val>
                                        </p:tav>
                                        <p:tav tm="100000">
                                          <p:val>
                                            <p:strVal val="#ppt_x"/>
                                          </p:val>
                                        </p:tav>
                                      </p:tavLst>
                                    </p:anim>
                                    <p:anim calcmode="lin" valueType="num">
                                      <p:cBhvr>
                                        <p:cTn id="50"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1000"/>
                                        <p:tgtEl>
                                          <p:spTgt spid="42"/>
                                        </p:tgtEl>
                                      </p:cBhvr>
                                    </p:animEffect>
                                    <p:anim calcmode="lin" valueType="num">
                                      <p:cBhvr>
                                        <p:cTn id="56" dur="1000" fill="hold"/>
                                        <p:tgtEl>
                                          <p:spTgt spid="42"/>
                                        </p:tgtEl>
                                        <p:attrNameLst>
                                          <p:attrName>ppt_x</p:attrName>
                                        </p:attrNameLst>
                                      </p:cBhvr>
                                      <p:tavLst>
                                        <p:tav tm="0">
                                          <p:val>
                                            <p:strVal val="#ppt_x"/>
                                          </p:val>
                                        </p:tav>
                                        <p:tav tm="100000">
                                          <p:val>
                                            <p:strVal val="#ppt_x"/>
                                          </p:val>
                                        </p:tav>
                                      </p:tavLst>
                                    </p:anim>
                                    <p:anim calcmode="lin" valueType="num">
                                      <p:cBhvr>
                                        <p:cTn id="5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fade">
                                      <p:cBhvr>
                                        <p:cTn id="62" dur="1000"/>
                                        <p:tgtEl>
                                          <p:spTgt spid="43"/>
                                        </p:tgtEl>
                                      </p:cBhvr>
                                    </p:animEffect>
                                    <p:anim calcmode="lin" valueType="num">
                                      <p:cBhvr>
                                        <p:cTn id="63" dur="1000" fill="hold"/>
                                        <p:tgtEl>
                                          <p:spTgt spid="43"/>
                                        </p:tgtEl>
                                        <p:attrNameLst>
                                          <p:attrName>ppt_x</p:attrName>
                                        </p:attrNameLst>
                                      </p:cBhvr>
                                      <p:tavLst>
                                        <p:tav tm="0">
                                          <p:val>
                                            <p:strVal val="#ppt_x"/>
                                          </p:val>
                                        </p:tav>
                                        <p:tav tm="100000">
                                          <p:val>
                                            <p:strVal val="#ppt_x"/>
                                          </p:val>
                                        </p:tav>
                                      </p:tavLst>
                                    </p:anim>
                                    <p:anim calcmode="lin" valueType="num">
                                      <p:cBhvr>
                                        <p:cTn id="64"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P spid="40" grpId="0"/>
      <p:bldP spid="41" grpId="0"/>
      <p:bldP spid="42" grpId="0"/>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1076325"/>
            <a:chOff x="997527" y="955964"/>
            <a:chExt cx="2632421" cy="107632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1076325"/>
            </a:xfrm>
            <a:prstGeom prst="rect">
              <a:avLst/>
            </a:prstGeom>
          </p:spPr>
          <p:txBody>
            <a:bodyPr wrap="square">
              <a:spAutoFit/>
            </a:bodyPr>
            <a:lstStyle/>
            <a:p>
              <a:r>
                <a:rPr lang="zh-CN" altLang="en-US" sz="3200" b="1" dirty="0">
                  <a:solidFill>
                    <a:srgbClr val="659586"/>
                  </a:solidFill>
                  <a:cs typeface="+mn-ea"/>
                  <a:sym typeface="+mn-lt"/>
                </a:rPr>
                <a:t>研究方法</a:t>
              </a:r>
              <a:endParaRPr lang="zh-CN" altLang="en-US" sz="3200" b="1" dirty="0">
                <a:solidFill>
                  <a:srgbClr val="659586"/>
                </a:solidFill>
                <a:cs typeface="+mn-ea"/>
                <a:sym typeface="+mn-lt"/>
              </a:endParaRPr>
            </a:p>
            <a:p>
              <a:endParaRPr lang="zh-CN" altLang="en-US" sz="3200" b="1" dirty="0">
                <a:solidFill>
                  <a:srgbClr val="659586"/>
                </a:solidFill>
                <a:cs typeface="+mn-ea"/>
                <a:sym typeface="+mn-lt"/>
              </a:endParaRPr>
            </a:p>
          </p:txBody>
        </p:sp>
      </p:grpSp>
      <p:grpSp>
        <p:nvGrpSpPr>
          <p:cNvPr id="8" name="组合 7"/>
          <p:cNvGrpSpPr>
            <a:grpSpLocks noChangeAspect="1"/>
          </p:cNvGrpSpPr>
          <p:nvPr/>
        </p:nvGrpSpPr>
        <p:grpSpPr>
          <a:xfrm>
            <a:off x="5252521" y="2722964"/>
            <a:ext cx="1686957" cy="1800000"/>
            <a:chOff x="2922588" y="6135688"/>
            <a:chExt cx="615950" cy="657225"/>
          </a:xfrm>
          <a:solidFill>
            <a:srgbClr val="659586"/>
          </a:solidFill>
        </p:grpSpPr>
        <p:sp>
          <p:nvSpPr>
            <p:cNvPr id="9" name="Freeform 315"/>
            <p:cNvSpPr/>
            <p:nvPr/>
          </p:nvSpPr>
          <p:spPr bwMode="auto">
            <a:xfrm>
              <a:off x="3221038" y="6135688"/>
              <a:ext cx="34925" cy="92075"/>
            </a:xfrm>
            <a:custGeom>
              <a:avLst/>
              <a:gdLst>
                <a:gd name="T0" fmla="*/ 12 w 22"/>
                <a:gd name="T1" fmla="*/ 58 h 58"/>
                <a:gd name="T2" fmla="*/ 12 w 22"/>
                <a:gd name="T3" fmla="*/ 58 h 58"/>
                <a:gd name="T4" fmla="*/ 6 w 22"/>
                <a:gd name="T5" fmla="*/ 58 h 58"/>
                <a:gd name="T6" fmla="*/ 4 w 22"/>
                <a:gd name="T7" fmla="*/ 56 h 58"/>
                <a:gd name="T8" fmla="*/ 2 w 22"/>
                <a:gd name="T9" fmla="*/ 52 h 58"/>
                <a:gd name="T10" fmla="*/ 0 w 22"/>
                <a:gd name="T11" fmla="*/ 48 h 58"/>
                <a:gd name="T12" fmla="*/ 0 w 22"/>
                <a:gd name="T13" fmla="*/ 12 h 58"/>
                <a:gd name="T14" fmla="*/ 0 w 22"/>
                <a:gd name="T15" fmla="*/ 12 h 58"/>
                <a:gd name="T16" fmla="*/ 2 w 22"/>
                <a:gd name="T17" fmla="*/ 8 h 58"/>
                <a:gd name="T18" fmla="*/ 4 w 22"/>
                <a:gd name="T19" fmla="*/ 4 h 58"/>
                <a:gd name="T20" fmla="*/ 6 w 22"/>
                <a:gd name="T21" fmla="*/ 2 h 58"/>
                <a:gd name="T22" fmla="*/ 12 w 22"/>
                <a:gd name="T23" fmla="*/ 0 h 58"/>
                <a:gd name="T24" fmla="*/ 12 w 22"/>
                <a:gd name="T25" fmla="*/ 0 h 58"/>
                <a:gd name="T26" fmla="*/ 16 w 22"/>
                <a:gd name="T27" fmla="*/ 2 h 58"/>
                <a:gd name="T28" fmla="*/ 20 w 22"/>
                <a:gd name="T29" fmla="*/ 4 h 58"/>
                <a:gd name="T30" fmla="*/ 22 w 22"/>
                <a:gd name="T31" fmla="*/ 8 h 58"/>
                <a:gd name="T32" fmla="*/ 22 w 22"/>
                <a:gd name="T33" fmla="*/ 12 h 58"/>
                <a:gd name="T34" fmla="*/ 22 w 22"/>
                <a:gd name="T35" fmla="*/ 48 h 58"/>
                <a:gd name="T36" fmla="*/ 22 w 22"/>
                <a:gd name="T37" fmla="*/ 48 h 58"/>
                <a:gd name="T38" fmla="*/ 22 w 22"/>
                <a:gd name="T39" fmla="*/ 52 h 58"/>
                <a:gd name="T40" fmla="*/ 20 w 22"/>
                <a:gd name="T41" fmla="*/ 56 h 58"/>
                <a:gd name="T42" fmla="*/ 16 w 22"/>
                <a:gd name="T43" fmla="*/ 58 h 58"/>
                <a:gd name="T44" fmla="*/ 12 w 22"/>
                <a:gd name="T45" fmla="*/ 58 h 58"/>
                <a:gd name="T46" fmla="*/ 12 w 22"/>
                <a:gd name="T4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58">
                  <a:moveTo>
                    <a:pt x="12" y="58"/>
                  </a:moveTo>
                  <a:lnTo>
                    <a:pt x="12" y="58"/>
                  </a:lnTo>
                  <a:lnTo>
                    <a:pt x="6" y="58"/>
                  </a:lnTo>
                  <a:lnTo>
                    <a:pt x="4" y="56"/>
                  </a:lnTo>
                  <a:lnTo>
                    <a:pt x="2" y="52"/>
                  </a:lnTo>
                  <a:lnTo>
                    <a:pt x="0" y="48"/>
                  </a:lnTo>
                  <a:lnTo>
                    <a:pt x="0" y="12"/>
                  </a:lnTo>
                  <a:lnTo>
                    <a:pt x="0" y="12"/>
                  </a:lnTo>
                  <a:lnTo>
                    <a:pt x="2" y="8"/>
                  </a:lnTo>
                  <a:lnTo>
                    <a:pt x="4" y="4"/>
                  </a:lnTo>
                  <a:lnTo>
                    <a:pt x="6" y="2"/>
                  </a:lnTo>
                  <a:lnTo>
                    <a:pt x="12" y="0"/>
                  </a:lnTo>
                  <a:lnTo>
                    <a:pt x="12" y="0"/>
                  </a:lnTo>
                  <a:lnTo>
                    <a:pt x="16" y="2"/>
                  </a:lnTo>
                  <a:lnTo>
                    <a:pt x="20" y="4"/>
                  </a:lnTo>
                  <a:lnTo>
                    <a:pt x="22" y="8"/>
                  </a:lnTo>
                  <a:lnTo>
                    <a:pt x="22" y="12"/>
                  </a:lnTo>
                  <a:lnTo>
                    <a:pt x="22" y="48"/>
                  </a:lnTo>
                  <a:lnTo>
                    <a:pt x="22" y="48"/>
                  </a:lnTo>
                  <a:lnTo>
                    <a:pt x="22" y="52"/>
                  </a:lnTo>
                  <a:lnTo>
                    <a:pt x="20" y="56"/>
                  </a:lnTo>
                  <a:lnTo>
                    <a:pt x="16" y="58"/>
                  </a:lnTo>
                  <a:lnTo>
                    <a:pt x="12" y="58"/>
                  </a:lnTo>
                  <a:lnTo>
                    <a:pt x="12"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316"/>
            <p:cNvSpPr/>
            <p:nvPr/>
          </p:nvSpPr>
          <p:spPr bwMode="auto">
            <a:xfrm>
              <a:off x="3074988" y="6170613"/>
              <a:ext cx="63500" cy="85725"/>
            </a:xfrm>
            <a:custGeom>
              <a:avLst/>
              <a:gdLst>
                <a:gd name="T0" fmla="*/ 30 w 40"/>
                <a:gd name="T1" fmla="*/ 54 h 54"/>
                <a:gd name="T2" fmla="*/ 30 w 40"/>
                <a:gd name="T3" fmla="*/ 54 h 54"/>
                <a:gd name="T4" fmla="*/ 24 w 40"/>
                <a:gd name="T5" fmla="*/ 52 h 54"/>
                <a:gd name="T6" fmla="*/ 20 w 40"/>
                <a:gd name="T7" fmla="*/ 48 h 54"/>
                <a:gd name="T8" fmla="*/ 2 w 40"/>
                <a:gd name="T9" fmla="*/ 18 h 54"/>
                <a:gd name="T10" fmla="*/ 2 w 40"/>
                <a:gd name="T11" fmla="*/ 18 h 54"/>
                <a:gd name="T12" fmla="*/ 0 w 40"/>
                <a:gd name="T13" fmla="*/ 12 h 54"/>
                <a:gd name="T14" fmla="*/ 0 w 40"/>
                <a:gd name="T15" fmla="*/ 8 h 54"/>
                <a:gd name="T16" fmla="*/ 2 w 40"/>
                <a:gd name="T17" fmla="*/ 4 h 54"/>
                <a:gd name="T18" fmla="*/ 6 w 40"/>
                <a:gd name="T19" fmla="*/ 2 h 54"/>
                <a:gd name="T20" fmla="*/ 6 w 40"/>
                <a:gd name="T21" fmla="*/ 2 h 54"/>
                <a:gd name="T22" fmla="*/ 10 w 40"/>
                <a:gd name="T23" fmla="*/ 0 h 54"/>
                <a:gd name="T24" fmla="*/ 14 w 40"/>
                <a:gd name="T25" fmla="*/ 0 h 54"/>
                <a:gd name="T26" fmla="*/ 18 w 40"/>
                <a:gd name="T27" fmla="*/ 2 h 54"/>
                <a:gd name="T28" fmla="*/ 20 w 40"/>
                <a:gd name="T29" fmla="*/ 6 h 54"/>
                <a:gd name="T30" fmla="*/ 38 w 40"/>
                <a:gd name="T31" fmla="*/ 36 h 54"/>
                <a:gd name="T32" fmla="*/ 38 w 40"/>
                <a:gd name="T33" fmla="*/ 36 h 54"/>
                <a:gd name="T34" fmla="*/ 40 w 40"/>
                <a:gd name="T35" fmla="*/ 42 h 54"/>
                <a:gd name="T36" fmla="*/ 40 w 40"/>
                <a:gd name="T37" fmla="*/ 46 h 54"/>
                <a:gd name="T38" fmla="*/ 38 w 40"/>
                <a:gd name="T39" fmla="*/ 50 h 54"/>
                <a:gd name="T40" fmla="*/ 34 w 40"/>
                <a:gd name="T41" fmla="*/ 52 h 54"/>
                <a:gd name="T42" fmla="*/ 34 w 40"/>
                <a:gd name="T43" fmla="*/ 52 h 54"/>
                <a:gd name="T44" fmla="*/ 30 w 40"/>
                <a:gd name="T45" fmla="*/ 54 h 54"/>
                <a:gd name="T46" fmla="*/ 30 w 40"/>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4">
                  <a:moveTo>
                    <a:pt x="30" y="54"/>
                  </a:moveTo>
                  <a:lnTo>
                    <a:pt x="30" y="54"/>
                  </a:lnTo>
                  <a:lnTo>
                    <a:pt x="24" y="52"/>
                  </a:lnTo>
                  <a:lnTo>
                    <a:pt x="20" y="48"/>
                  </a:lnTo>
                  <a:lnTo>
                    <a:pt x="2" y="18"/>
                  </a:lnTo>
                  <a:lnTo>
                    <a:pt x="2" y="18"/>
                  </a:lnTo>
                  <a:lnTo>
                    <a:pt x="0" y="12"/>
                  </a:lnTo>
                  <a:lnTo>
                    <a:pt x="0" y="8"/>
                  </a:lnTo>
                  <a:lnTo>
                    <a:pt x="2" y="4"/>
                  </a:lnTo>
                  <a:lnTo>
                    <a:pt x="6" y="2"/>
                  </a:lnTo>
                  <a:lnTo>
                    <a:pt x="6" y="2"/>
                  </a:lnTo>
                  <a:lnTo>
                    <a:pt x="10" y="0"/>
                  </a:lnTo>
                  <a:lnTo>
                    <a:pt x="14" y="0"/>
                  </a:lnTo>
                  <a:lnTo>
                    <a:pt x="18" y="2"/>
                  </a:lnTo>
                  <a:lnTo>
                    <a:pt x="20" y="6"/>
                  </a:lnTo>
                  <a:lnTo>
                    <a:pt x="38" y="36"/>
                  </a:lnTo>
                  <a:lnTo>
                    <a:pt x="38" y="36"/>
                  </a:lnTo>
                  <a:lnTo>
                    <a:pt x="40" y="42"/>
                  </a:lnTo>
                  <a:lnTo>
                    <a:pt x="40" y="46"/>
                  </a:lnTo>
                  <a:lnTo>
                    <a:pt x="38" y="50"/>
                  </a:lnTo>
                  <a:lnTo>
                    <a:pt x="34" y="52"/>
                  </a:lnTo>
                  <a:lnTo>
                    <a:pt x="34" y="52"/>
                  </a:lnTo>
                  <a:lnTo>
                    <a:pt x="30" y="54"/>
                  </a:lnTo>
                  <a:lnTo>
                    <a:pt x="30"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317"/>
            <p:cNvSpPr/>
            <p:nvPr/>
          </p:nvSpPr>
          <p:spPr bwMode="auto">
            <a:xfrm>
              <a:off x="2967038" y="6275388"/>
              <a:ext cx="82550" cy="63500"/>
            </a:xfrm>
            <a:custGeom>
              <a:avLst/>
              <a:gdLst>
                <a:gd name="T0" fmla="*/ 42 w 52"/>
                <a:gd name="T1" fmla="*/ 40 h 40"/>
                <a:gd name="T2" fmla="*/ 42 w 52"/>
                <a:gd name="T3" fmla="*/ 40 h 40"/>
                <a:gd name="T4" fmla="*/ 36 w 52"/>
                <a:gd name="T5" fmla="*/ 38 h 40"/>
                <a:gd name="T6" fmla="*/ 4 w 52"/>
                <a:gd name="T7" fmla="*/ 20 h 40"/>
                <a:gd name="T8" fmla="*/ 4 w 52"/>
                <a:gd name="T9" fmla="*/ 20 h 40"/>
                <a:gd name="T10" fmla="*/ 2 w 52"/>
                <a:gd name="T11" fmla="*/ 16 h 40"/>
                <a:gd name="T12" fmla="*/ 0 w 52"/>
                <a:gd name="T13" fmla="*/ 14 h 40"/>
                <a:gd name="T14" fmla="*/ 0 w 52"/>
                <a:gd name="T15" fmla="*/ 8 h 40"/>
                <a:gd name="T16" fmla="*/ 0 w 52"/>
                <a:gd name="T17" fmla="*/ 4 h 40"/>
                <a:gd name="T18" fmla="*/ 0 w 52"/>
                <a:gd name="T19" fmla="*/ 4 h 40"/>
                <a:gd name="T20" fmla="*/ 4 w 52"/>
                <a:gd name="T21" fmla="*/ 2 h 40"/>
                <a:gd name="T22" fmla="*/ 8 w 52"/>
                <a:gd name="T23" fmla="*/ 0 h 40"/>
                <a:gd name="T24" fmla="*/ 12 w 52"/>
                <a:gd name="T25" fmla="*/ 0 h 40"/>
                <a:gd name="T26" fmla="*/ 16 w 52"/>
                <a:gd name="T27" fmla="*/ 0 h 40"/>
                <a:gd name="T28" fmla="*/ 46 w 52"/>
                <a:gd name="T29" fmla="*/ 18 h 40"/>
                <a:gd name="T30" fmla="*/ 46 w 52"/>
                <a:gd name="T31" fmla="*/ 18 h 40"/>
                <a:gd name="T32" fmla="*/ 50 w 52"/>
                <a:gd name="T33" fmla="*/ 22 h 40"/>
                <a:gd name="T34" fmla="*/ 52 w 52"/>
                <a:gd name="T35" fmla="*/ 26 h 40"/>
                <a:gd name="T36" fmla="*/ 52 w 52"/>
                <a:gd name="T37" fmla="*/ 30 h 40"/>
                <a:gd name="T38" fmla="*/ 50 w 52"/>
                <a:gd name="T39" fmla="*/ 34 h 40"/>
                <a:gd name="T40" fmla="*/ 50 w 52"/>
                <a:gd name="T41" fmla="*/ 34 h 40"/>
                <a:gd name="T42" fmla="*/ 46 w 52"/>
                <a:gd name="T43" fmla="*/ 38 h 40"/>
                <a:gd name="T44" fmla="*/ 42 w 52"/>
                <a:gd name="T45" fmla="*/ 40 h 40"/>
                <a:gd name="T46" fmla="*/ 42 w 52"/>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40">
                  <a:moveTo>
                    <a:pt x="42" y="40"/>
                  </a:moveTo>
                  <a:lnTo>
                    <a:pt x="42" y="40"/>
                  </a:lnTo>
                  <a:lnTo>
                    <a:pt x="36" y="38"/>
                  </a:lnTo>
                  <a:lnTo>
                    <a:pt x="4" y="20"/>
                  </a:lnTo>
                  <a:lnTo>
                    <a:pt x="4" y="20"/>
                  </a:lnTo>
                  <a:lnTo>
                    <a:pt x="2" y="16"/>
                  </a:lnTo>
                  <a:lnTo>
                    <a:pt x="0" y="14"/>
                  </a:lnTo>
                  <a:lnTo>
                    <a:pt x="0" y="8"/>
                  </a:lnTo>
                  <a:lnTo>
                    <a:pt x="0" y="4"/>
                  </a:lnTo>
                  <a:lnTo>
                    <a:pt x="0" y="4"/>
                  </a:lnTo>
                  <a:lnTo>
                    <a:pt x="4" y="2"/>
                  </a:lnTo>
                  <a:lnTo>
                    <a:pt x="8" y="0"/>
                  </a:lnTo>
                  <a:lnTo>
                    <a:pt x="12" y="0"/>
                  </a:lnTo>
                  <a:lnTo>
                    <a:pt x="16" y="0"/>
                  </a:lnTo>
                  <a:lnTo>
                    <a:pt x="46" y="18"/>
                  </a:lnTo>
                  <a:lnTo>
                    <a:pt x="46" y="18"/>
                  </a:lnTo>
                  <a:lnTo>
                    <a:pt x="50" y="22"/>
                  </a:lnTo>
                  <a:lnTo>
                    <a:pt x="52" y="26"/>
                  </a:lnTo>
                  <a:lnTo>
                    <a:pt x="52" y="30"/>
                  </a:lnTo>
                  <a:lnTo>
                    <a:pt x="50" y="34"/>
                  </a:lnTo>
                  <a:lnTo>
                    <a:pt x="50" y="34"/>
                  </a:lnTo>
                  <a:lnTo>
                    <a:pt x="46" y="38"/>
                  </a:lnTo>
                  <a:lnTo>
                    <a:pt x="42" y="40"/>
                  </a:lnTo>
                  <a:lnTo>
                    <a:pt x="4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318"/>
            <p:cNvSpPr/>
            <p:nvPr/>
          </p:nvSpPr>
          <p:spPr bwMode="auto">
            <a:xfrm>
              <a:off x="2922588" y="6418263"/>
              <a:ext cx="92075" cy="34925"/>
            </a:xfrm>
            <a:custGeom>
              <a:avLst/>
              <a:gdLst>
                <a:gd name="T0" fmla="*/ 46 w 58"/>
                <a:gd name="T1" fmla="*/ 22 h 22"/>
                <a:gd name="T2" fmla="*/ 12 w 58"/>
                <a:gd name="T3" fmla="*/ 22 h 22"/>
                <a:gd name="T4" fmla="*/ 12 w 58"/>
                <a:gd name="T5" fmla="*/ 22 h 22"/>
                <a:gd name="T6" fmla="*/ 6 w 58"/>
                <a:gd name="T7" fmla="*/ 22 h 22"/>
                <a:gd name="T8" fmla="*/ 4 w 58"/>
                <a:gd name="T9" fmla="*/ 18 h 22"/>
                <a:gd name="T10" fmla="*/ 0 w 58"/>
                <a:gd name="T11" fmla="*/ 16 h 22"/>
                <a:gd name="T12" fmla="*/ 0 w 58"/>
                <a:gd name="T13" fmla="*/ 10 h 22"/>
                <a:gd name="T14" fmla="*/ 0 w 58"/>
                <a:gd name="T15" fmla="*/ 10 h 22"/>
                <a:gd name="T16" fmla="*/ 0 w 58"/>
                <a:gd name="T17" fmla="*/ 6 h 22"/>
                <a:gd name="T18" fmla="*/ 4 w 58"/>
                <a:gd name="T19" fmla="*/ 2 h 22"/>
                <a:gd name="T20" fmla="*/ 6 w 58"/>
                <a:gd name="T21" fmla="*/ 0 h 22"/>
                <a:gd name="T22" fmla="*/ 12 w 58"/>
                <a:gd name="T23" fmla="*/ 0 h 22"/>
                <a:gd name="T24" fmla="*/ 46 w 58"/>
                <a:gd name="T25" fmla="*/ 0 h 22"/>
                <a:gd name="T26" fmla="*/ 46 w 58"/>
                <a:gd name="T27" fmla="*/ 0 h 22"/>
                <a:gd name="T28" fmla="*/ 52 w 58"/>
                <a:gd name="T29" fmla="*/ 0 h 22"/>
                <a:gd name="T30" fmla="*/ 54 w 58"/>
                <a:gd name="T31" fmla="*/ 2 h 22"/>
                <a:gd name="T32" fmla="*/ 58 w 58"/>
                <a:gd name="T33" fmla="*/ 6 h 22"/>
                <a:gd name="T34" fmla="*/ 58 w 58"/>
                <a:gd name="T35" fmla="*/ 10 h 22"/>
                <a:gd name="T36" fmla="*/ 58 w 58"/>
                <a:gd name="T37" fmla="*/ 10 h 22"/>
                <a:gd name="T38" fmla="*/ 58 w 58"/>
                <a:gd name="T39" fmla="*/ 16 h 22"/>
                <a:gd name="T40" fmla="*/ 54 w 58"/>
                <a:gd name="T41" fmla="*/ 18 h 22"/>
                <a:gd name="T42" fmla="*/ 52 w 58"/>
                <a:gd name="T43" fmla="*/ 22 h 22"/>
                <a:gd name="T44" fmla="*/ 46 w 58"/>
                <a:gd name="T45" fmla="*/ 22 h 22"/>
                <a:gd name="T46" fmla="*/ 46 w 58"/>
                <a:gd name="T4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 h="22">
                  <a:moveTo>
                    <a:pt x="46" y="22"/>
                  </a:moveTo>
                  <a:lnTo>
                    <a:pt x="12" y="22"/>
                  </a:lnTo>
                  <a:lnTo>
                    <a:pt x="12" y="22"/>
                  </a:lnTo>
                  <a:lnTo>
                    <a:pt x="6" y="22"/>
                  </a:lnTo>
                  <a:lnTo>
                    <a:pt x="4" y="18"/>
                  </a:lnTo>
                  <a:lnTo>
                    <a:pt x="0" y="16"/>
                  </a:lnTo>
                  <a:lnTo>
                    <a:pt x="0" y="10"/>
                  </a:lnTo>
                  <a:lnTo>
                    <a:pt x="0" y="10"/>
                  </a:lnTo>
                  <a:lnTo>
                    <a:pt x="0" y="6"/>
                  </a:lnTo>
                  <a:lnTo>
                    <a:pt x="4" y="2"/>
                  </a:lnTo>
                  <a:lnTo>
                    <a:pt x="6" y="0"/>
                  </a:lnTo>
                  <a:lnTo>
                    <a:pt x="12" y="0"/>
                  </a:lnTo>
                  <a:lnTo>
                    <a:pt x="46" y="0"/>
                  </a:lnTo>
                  <a:lnTo>
                    <a:pt x="46" y="0"/>
                  </a:lnTo>
                  <a:lnTo>
                    <a:pt x="52" y="0"/>
                  </a:lnTo>
                  <a:lnTo>
                    <a:pt x="54" y="2"/>
                  </a:lnTo>
                  <a:lnTo>
                    <a:pt x="58" y="6"/>
                  </a:lnTo>
                  <a:lnTo>
                    <a:pt x="58" y="10"/>
                  </a:lnTo>
                  <a:lnTo>
                    <a:pt x="58" y="10"/>
                  </a:lnTo>
                  <a:lnTo>
                    <a:pt x="58" y="16"/>
                  </a:lnTo>
                  <a:lnTo>
                    <a:pt x="54" y="18"/>
                  </a:lnTo>
                  <a:lnTo>
                    <a:pt x="52" y="22"/>
                  </a:lnTo>
                  <a:lnTo>
                    <a:pt x="46" y="22"/>
                  </a:lnTo>
                  <a:lnTo>
                    <a:pt x="4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319"/>
            <p:cNvSpPr/>
            <p:nvPr/>
          </p:nvSpPr>
          <p:spPr bwMode="auto">
            <a:xfrm>
              <a:off x="2957513" y="6535738"/>
              <a:ext cx="82550" cy="63500"/>
            </a:xfrm>
            <a:custGeom>
              <a:avLst/>
              <a:gdLst>
                <a:gd name="T0" fmla="*/ 10 w 52"/>
                <a:gd name="T1" fmla="*/ 40 h 40"/>
                <a:gd name="T2" fmla="*/ 10 w 52"/>
                <a:gd name="T3" fmla="*/ 40 h 40"/>
                <a:gd name="T4" fmla="*/ 6 w 52"/>
                <a:gd name="T5" fmla="*/ 38 h 40"/>
                <a:gd name="T6" fmla="*/ 2 w 52"/>
                <a:gd name="T7" fmla="*/ 34 h 40"/>
                <a:gd name="T8" fmla="*/ 2 w 52"/>
                <a:gd name="T9" fmla="*/ 34 h 40"/>
                <a:gd name="T10" fmla="*/ 0 w 52"/>
                <a:gd name="T11" fmla="*/ 30 h 40"/>
                <a:gd name="T12" fmla="*/ 0 w 52"/>
                <a:gd name="T13" fmla="*/ 26 h 40"/>
                <a:gd name="T14" fmla="*/ 2 w 52"/>
                <a:gd name="T15" fmla="*/ 22 h 40"/>
                <a:gd name="T16" fmla="*/ 6 w 52"/>
                <a:gd name="T17" fmla="*/ 20 h 40"/>
                <a:gd name="T18" fmla="*/ 36 w 52"/>
                <a:gd name="T19" fmla="*/ 2 h 40"/>
                <a:gd name="T20" fmla="*/ 36 w 52"/>
                <a:gd name="T21" fmla="*/ 2 h 40"/>
                <a:gd name="T22" fmla="*/ 40 w 52"/>
                <a:gd name="T23" fmla="*/ 0 h 40"/>
                <a:gd name="T24" fmla="*/ 44 w 52"/>
                <a:gd name="T25" fmla="*/ 0 h 40"/>
                <a:gd name="T26" fmla="*/ 48 w 52"/>
                <a:gd name="T27" fmla="*/ 2 h 40"/>
                <a:gd name="T28" fmla="*/ 52 w 52"/>
                <a:gd name="T29" fmla="*/ 6 h 40"/>
                <a:gd name="T30" fmla="*/ 52 w 52"/>
                <a:gd name="T31" fmla="*/ 6 h 40"/>
                <a:gd name="T32" fmla="*/ 52 w 52"/>
                <a:gd name="T33" fmla="*/ 10 h 40"/>
                <a:gd name="T34" fmla="*/ 52 w 52"/>
                <a:gd name="T35" fmla="*/ 14 h 40"/>
                <a:gd name="T36" fmla="*/ 50 w 52"/>
                <a:gd name="T37" fmla="*/ 18 h 40"/>
                <a:gd name="T38" fmla="*/ 48 w 52"/>
                <a:gd name="T39" fmla="*/ 20 h 40"/>
                <a:gd name="T40" fmla="*/ 16 w 52"/>
                <a:gd name="T41" fmla="*/ 38 h 40"/>
                <a:gd name="T42" fmla="*/ 16 w 52"/>
                <a:gd name="T43" fmla="*/ 38 h 40"/>
                <a:gd name="T44" fmla="*/ 10 w 52"/>
                <a:gd name="T45" fmla="*/ 40 h 40"/>
                <a:gd name="T46" fmla="*/ 10 w 52"/>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40">
                  <a:moveTo>
                    <a:pt x="10" y="40"/>
                  </a:moveTo>
                  <a:lnTo>
                    <a:pt x="10" y="40"/>
                  </a:lnTo>
                  <a:lnTo>
                    <a:pt x="6" y="38"/>
                  </a:lnTo>
                  <a:lnTo>
                    <a:pt x="2" y="34"/>
                  </a:lnTo>
                  <a:lnTo>
                    <a:pt x="2" y="34"/>
                  </a:lnTo>
                  <a:lnTo>
                    <a:pt x="0" y="30"/>
                  </a:lnTo>
                  <a:lnTo>
                    <a:pt x="0" y="26"/>
                  </a:lnTo>
                  <a:lnTo>
                    <a:pt x="2" y="22"/>
                  </a:lnTo>
                  <a:lnTo>
                    <a:pt x="6" y="20"/>
                  </a:lnTo>
                  <a:lnTo>
                    <a:pt x="36" y="2"/>
                  </a:lnTo>
                  <a:lnTo>
                    <a:pt x="36" y="2"/>
                  </a:lnTo>
                  <a:lnTo>
                    <a:pt x="40" y="0"/>
                  </a:lnTo>
                  <a:lnTo>
                    <a:pt x="44" y="0"/>
                  </a:lnTo>
                  <a:lnTo>
                    <a:pt x="48" y="2"/>
                  </a:lnTo>
                  <a:lnTo>
                    <a:pt x="52" y="6"/>
                  </a:lnTo>
                  <a:lnTo>
                    <a:pt x="52" y="6"/>
                  </a:lnTo>
                  <a:lnTo>
                    <a:pt x="52" y="10"/>
                  </a:lnTo>
                  <a:lnTo>
                    <a:pt x="52" y="14"/>
                  </a:lnTo>
                  <a:lnTo>
                    <a:pt x="50" y="18"/>
                  </a:lnTo>
                  <a:lnTo>
                    <a:pt x="48" y="20"/>
                  </a:lnTo>
                  <a:lnTo>
                    <a:pt x="16" y="38"/>
                  </a:lnTo>
                  <a:lnTo>
                    <a:pt x="16" y="38"/>
                  </a:lnTo>
                  <a:lnTo>
                    <a:pt x="10" y="40"/>
                  </a:lnTo>
                  <a:lnTo>
                    <a:pt x="1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320"/>
            <p:cNvSpPr/>
            <p:nvPr/>
          </p:nvSpPr>
          <p:spPr bwMode="auto">
            <a:xfrm>
              <a:off x="3408363" y="6551613"/>
              <a:ext cx="85725" cy="63500"/>
            </a:xfrm>
            <a:custGeom>
              <a:avLst/>
              <a:gdLst>
                <a:gd name="T0" fmla="*/ 42 w 54"/>
                <a:gd name="T1" fmla="*/ 40 h 40"/>
                <a:gd name="T2" fmla="*/ 42 w 54"/>
                <a:gd name="T3" fmla="*/ 40 h 40"/>
                <a:gd name="T4" fmla="*/ 38 w 54"/>
                <a:gd name="T5" fmla="*/ 38 h 40"/>
                <a:gd name="T6" fmla="*/ 6 w 54"/>
                <a:gd name="T7" fmla="*/ 20 h 40"/>
                <a:gd name="T8" fmla="*/ 6 w 54"/>
                <a:gd name="T9" fmla="*/ 20 h 40"/>
                <a:gd name="T10" fmla="*/ 4 w 54"/>
                <a:gd name="T11" fmla="*/ 18 h 40"/>
                <a:gd name="T12" fmla="*/ 2 w 54"/>
                <a:gd name="T13" fmla="*/ 14 h 40"/>
                <a:gd name="T14" fmla="*/ 0 w 54"/>
                <a:gd name="T15" fmla="*/ 10 h 40"/>
                <a:gd name="T16" fmla="*/ 2 w 54"/>
                <a:gd name="T17" fmla="*/ 6 h 40"/>
                <a:gd name="T18" fmla="*/ 2 w 54"/>
                <a:gd name="T19" fmla="*/ 6 h 40"/>
                <a:gd name="T20" fmla="*/ 6 w 54"/>
                <a:gd name="T21" fmla="*/ 2 h 40"/>
                <a:gd name="T22" fmla="*/ 10 w 54"/>
                <a:gd name="T23" fmla="*/ 0 h 40"/>
                <a:gd name="T24" fmla="*/ 14 w 54"/>
                <a:gd name="T25" fmla="*/ 0 h 40"/>
                <a:gd name="T26" fmla="*/ 18 w 54"/>
                <a:gd name="T27" fmla="*/ 2 h 40"/>
                <a:gd name="T28" fmla="*/ 48 w 54"/>
                <a:gd name="T29" fmla="*/ 20 h 40"/>
                <a:gd name="T30" fmla="*/ 48 w 54"/>
                <a:gd name="T31" fmla="*/ 20 h 40"/>
                <a:gd name="T32" fmla="*/ 52 w 54"/>
                <a:gd name="T33" fmla="*/ 22 h 40"/>
                <a:gd name="T34" fmla="*/ 54 w 54"/>
                <a:gd name="T35" fmla="*/ 26 h 40"/>
                <a:gd name="T36" fmla="*/ 54 w 54"/>
                <a:gd name="T37" fmla="*/ 30 h 40"/>
                <a:gd name="T38" fmla="*/ 52 w 54"/>
                <a:gd name="T39" fmla="*/ 34 h 40"/>
                <a:gd name="T40" fmla="*/ 52 w 54"/>
                <a:gd name="T41" fmla="*/ 34 h 40"/>
                <a:gd name="T42" fmla="*/ 48 w 54"/>
                <a:gd name="T43" fmla="*/ 38 h 40"/>
                <a:gd name="T44" fmla="*/ 42 w 54"/>
                <a:gd name="T45" fmla="*/ 40 h 40"/>
                <a:gd name="T46" fmla="*/ 42 w 54"/>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40">
                  <a:moveTo>
                    <a:pt x="42" y="40"/>
                  </a:moveTo>
                  <a:lnTo>
                    <a:pt x="42" y="40"/>
                  </a:lnTo>
                  <a:lnTo>
                    <a:pt x="38" y="38"/>
                  </a:lnTo>
                  <a:lnTo>
                    <a:pt x="6" y="20"/>
                  </a:lnTo>
                  <a:lnTo>
                    <a:pt x="6" y="20"/>
                  </a:lnTo>
                  <a:lnTo>
                    <a:pt x="4" y="18"/>
                  </a:lnTo>
                  <a:lnTo>
                    <a:pt x="2" y="14"/>
                  </a:lnTo>
                  <a:lnTo>
                    <a:pt x="0" y="10"/>
                  </a:lnTo>
                  <a:lnTo>
                    <a:pt x="2" y="6"/>
                  </a:lnTo>
                  <a:lnTo>
                    <a:pt x="2" y="6"/>
                  </a:lnTo>
                  <a:lnTo>
                    <a:pt x="6" y="2"/>
                  </a:lnTo>
                  <a:lnTo>
                    <a:pt x="10" y="0"/>
                  </a:lnTo>
                  <a:lnTo>
                    <a:pt x="14" y="0"/>
                  </a:lnTo>
                  <a:lnTo>
                    <a:pt x="18" y="2"/>
                  </a:lnTo>
                  <a:lnTo>
                    <a:pt x="48" y="20"/>
                  </a:lnTo>
                  <a:lnTo>
                    <a:pt x="48" y="20"/>
                  </a:lnTo>
                  <a:lnTo>
                    <a:pt x="52" y="22"/>
                  </a:lnTo>
                  <a:lnTo>
                    <a:pt x="54" y="26"/>
                  </a:lnTo>
                  <a:lnTo>
                    <a:pt x="54" y="30"/>
                  </a:lnTo>
                  <a:lnTo>
                    <a:pt x="52" y="34"/>
                  </a:lnTo>
                  <a:lnTo>
                    <a:pt x="52" y="34"/>
                  </a:lnTo>
                  <a:lnTo>
                    <a:pt x="48" y="38"/>
                  </a:lnTo>
                  <a:lnTo>
                    <a:pt x="42" y="40"/>
                  </a:lnTo>
                  <a:lnTo>
                    <a:pt x="4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321"/>
            <p:cNvSpPr/>
            <p:nvPr/>
          </p:nvSpPr>
          <p:spPr bwMode="auto">
            <a:xfrm>
              <a:off x="3446463" y="6437313"/>
              <a:ext cx="92075" cy="34925"/>
            </a:xfrm>
            <a:custGeom>
              <a:avLst/>
              <a:gdLst>
                <a:gd name="T0" fmla="*/ 46 w 58"/>
                <a:gd name="T1" fmla="*/ 22 h 22"/>
                <a:gd name="T2" fmla="*/ 10 w 58"/>
                <a:gd name="T3" fmla="*/ 22 h 22"/>
                <a:gd name="T4" fmla="*/ 10 w 58"/>
                <a:gd name="T5" fmla="*/ 22 h 22"/>
                <a:gd name="T6" fmla="*/ 6 w 58"/>
                <a:gd name="T7" fmla="*/ 20 h 22"/>
                <a:gd name="T8" fmla="*/ 2 w 58"/>
                <a:gd name="T9" fmla="*/ 18 h 22"/>
                <a:gd name="T10" fmla="*/ 0 w 58"/>
                <a:gd name="T11" fmla="*/ 14 h 22"/>
                <a:gd name="T12" fmla="*/ 0 w 58"/>
                <a:gd name="T13" fmla="*/ 10 h 22"/>
                <a:gd name="T14" fmla="*/ 0 w 58"/>
                <a:gd name="T15" fmla="*/ 10 h 22"/>
                <a:gd name="T16" fmla="*/ 0 w 58"/>
                <a:gd name="T17" fmla="*/ 6 h 22"/>
                <a:gd name="T18" fmla="*/ 2 w 58"/>
                <a:gd name="T19" fmla="*/ 2 h 22"/>
                <a:gd name="T20" fmla="*/ 6 w 58"/>
                <a:gd name="T21" fmla="*/ 0 h 22"/>
                <a:gd name="T22" fmla="*/ 10 w 58"/>
                <a:gd name="T23" fmla="*/ 0 h 22"/>
                <a:gd name="T24" fmla="*/ 46 w 58"/>
                <a:gd name="T25" fmla="*/ 0 h 22"/>
                <a:gd name="T26" fmla="*/ 46 w 58"/>
                <a:gd name="T27" fmla="*/ 0 h 22"/>
                <a:gd name="T28" fmla="*/ 50 w 58"/>
                <a:gd name="T29" fmla="*/ 0 h 22"/>
                <a:gd name="T30" fmla="*/ 54 w 58"/>
                <a:gd name="T31" fmla="*/ 2 h 22"/>
                <a:gd name="T32" fmla="*/ 56 w 58"/>
                <a:gd name="T33" fmla="*/ 6 h 22"/>
                <a:gd name="T34" fmla="*/ 58 w 58"/>
                <a:gd name="T35" fmla="*/ 10 h 22"/>
                <a:gd name="T36" fmla="*/ 58 w 58"/>
                <a:gd name="T37" fmla="*/ 10 h 22"/>
                <a:gd name="T38" fmla="*/ 56 w 58"/>
                <a:gd name="T39" fmla="*/ 14 h 22"/>
                <a:gd name="T40" fmla="*/ 54 w 58"/>
                <a:gd name="T41" fmla="*/ 18 h 22"/>
                <a:gd name="T42" fmla="*/ 50 w 58"/>
                <a:gd name="T43" fmla="*/ 20 h 22"/>
                <a:gd name="T44" fmla="*/ 46 w 58"/>
                <a:gd name="T45" fmla="*/ 22 h 22"/>
                <a:gd name="T46" fmla="*/ 46 w 58"/>
                <a:gd name="T4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 h="22">
                  <a:moveTo>
                    <a:pt x="46" y="22"/>
                  </a:moveTo>
                  <a:lnTo>
                    <a:pt x="10" y="22"/>
                  </a:lnTo>
                  <a:lnTo>
                    <a:pt x="10" y="22"/>
                  </a:lnTo>
                  <a:lnTo>
                    <a:pt x="6" y="20"/>
                  </a:lnTo>
                  <a:lnTo>
                    <a:pt x="2" y="18"/>
                  </a:lnTo>
                  <a:lnTo>
                    <a:pt x="0" y="14"/>
                  </a:lnTo>
                  <a:lnTo>
                    <a:pt x="0" y="10"/>
                  </a:lnTo>
                  <a:lnTo>
                    <a:pt x="0" y="10"/>
                  </a:lnTo>
                  <a:lnTo>
                    <a:pt x="0" y="6"/>
                  </a:lnTo>
                  <a:lnTo>
                    <a:pt x="2" y="2"/>
                  </a:lnTo>
                  <a:lnTo>
                    <a:pt x="6" y="0"/>
                  </a:lnTo>
                  <a:lnTo>
                    <a:pt x="10" y="0"/>
                  </a:lnTo>
                  <a:lnTo>
                    <a:pt x="46" y="0"/>
                  </a:lnTo>
                  <a:lnTo>
                    <a:pt x="46" y="0"/>
                  </a:lnTo>
                  <a:lnTo>
                    <a:pt x="50" y="0"/>
                  </a:lnTo>
                  <a:lnTo>
                    <a:pt x="54" y="2"/>
                  </a:lnTo>
                  <a:lnTo>
                    <a:pt x="56" y="6"/>
                  </a:lnTo>
                  <a:lnTo>
                    <a:pt x="58" y="10"/>
                  </a:lnTo>
                  <a:lnTo>
                    <a:pt x="58" y="10"/>
                  </a:lnTo>
                  <a:lnTo>
                    <a:pt x="56" y="14"/>
                  </a:lnTo>
                  <a:lnTo>
                    <a:pt x="54" y="18"/>
                  </a:lnTo>
                  <a:lnTo>
                    <a:pt x="50" y="20"/>
                  </a:lnTo>
                  <a:lnTo>
                    <a:pt x="46" y="22"/>
                  </a:lnTo>
                  <a:lnTo>
                    <a:pt x="4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322"/>
            <p:cNvSpPr/>
            <p:nvPr/>
          </p:nvSpPr>
          <p:spPr bwMode="auto">
            <a:xfrm>
              <a:off x="3417888" y="6291263"/>
              <a:ext cx="85725" cy="63500"/>
            </a:xfrm>
            <a:custGeom>
              <a:avLst/>
              <a:gdLst>
                <a:gd name="T0" fmla="*/ 12 w 54"/>
                <a:gd name="T1" fmla="*/ 40 h 40"/>
                <a:gd name="T2" fmla="*/ 12 w 54"/>
                <a:gd name="T3" fmla="*/ 40 h 40"/>
                <a:gd name="T4" fmla="*/ 6 w 54"/>
                <a:gd name="T5" fmla="*/ 38 h 40"/>
                <a:gd name="T6" fmla="*/ 2 w 54"/>
                <a:gd name="T7" fmla="*/ 34 h 40"/>
                <a:gd name="T8" fmla="*/ 2 w 54"/>
                <a:gd name="T9" fmla="*/ 34 h 40"/>
                <a:gd name="T10" fmla="*/ 0 w 54"/>
                <a:gd name="T11" fmla="*/ 30 h 40"/>
                <a:gd name="T12" fmla="*/ 0 w 54"/>
                <a:gd name="T13" fmla="*/ 26 h 40"/>
                <a:gd name="T14" fmla="*/ 2 w 54"/>
                <a:gd name="T15" fmla="*/ 22 h 40"/>
                <a:gd name="T16" fmla="*/ 6 w 54"/>
                <a:gd name="T17" fmla="*/ 18 h 40"/>
                <a:gd name="T18" fmla="*/ 38 w 54"/>
                <a:gd name="T19" fmla="*/ 0 h 40"/>
                <a:gd name="T20" fmla="*/ 38 w 54"/>
                <a:gd name="T21" fmla="*/ 0 h 40"/>
                <a:gd name="T22" fmla="*/ 42 w 54"/>
                <a:gd name="T23" fmla="*/ 0 h 40"/>
                <a:gd name="T24" fmla="*/ 46 w 54"/>
                <a:gd name="T25" fmla="*/ 0 h 40"/>
                <a:gd name="T26" fmla="*/ 50 w 54"/>
                <a:gd name="T27" fmla="*/ 2 h 40"/>
                <a:gd name="T28" fmla="*/ 52 w 54"/>
                <a:gd name="T29" fmla="*/ 4 h 40"/>
                <a:gd name="T30" fmla="*/ 52 w 54"/>
                <a:gd name="T31" fmla="*/ 4 h 40"/>
                <a:gd name="T32" fmla="*/ 54 w 54"/>
                <a:gd name="T33" fmla="*/ 8 h 40"/>
                <a:gd name="T34" fmla="*/ 54 w 54"/>
                <a:gd name="T35" fmla="*/ 12 h 40"/>
                <a:gd name="T36" fmla="*/ 52 w 54"/>
                <a:gd name="T37" fmla="*/ 16 h 40"/>
                <a:gd name="T38" fmla="*/ 48 w 54"/>
                <a:gd name="T39" fmla="*/ 20 h 40"/>
                <a:gd name="T40" fmla="*/ 18 w 54"/>
                <a:gd name="T41" fmla="*/ 38 h 40"/>
                <a:gd name="T42" fmla="*/ 18 w 54"/>
                <a:gd name="T43" fmla="*/ 38 h 40"/>
                <a:gd name="T44" fmla="*/ 12 w 54"/>
                <a:gd name="T45" fmla="*/ 40 h 40"/>
                <a:gd name="T46" fmla="*/ 12 w 54"/>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40">
                  <a:moveTo>
                    <a:pt x="12" y="40"/>
                  </a:moveTo>
                  <a:lnTo>
                    <a:pt x="12" y="40"/>
                  </a:lnTo>
                  <a:lnTo>
                    <a:pt x="6" y="38"/>
                  </a:lnTo>
                  <a:lnTo>
                    <a:pt x="2" y="34"/>
                  </a:lnTo>
                  <a:lnTo>
                    <a:pt x="2" y="34"/>
                  </a:lnTo>
                  <a:lnTo>
                    <a:pt x="0" y="30"/>
                  </a:lnTo>
                  <a:lnTo>
                    <a:pt x="0" y="26"/>
                  </a:lnTo>
                  <a:lnTo>
                    <a:pt x="2" y="22"/>
                  </a:lnTo>
                  <a:lnTo>
                    <a:pt x="6" y="18"/>
                  </a:lnTo>
                  <a:lnTo>
                    <a:pt x="38" y="0"/>
                  </a:lnTo>
                  <a:lnTo>
                    <a:pt x="38" y="0"/>
                  </a:lnTo>
                  <a:lnTo>
                    <a:pt x="42" y="0"/>
                  </a:lnTo>
                  <a:lnTo>
                    <a:pt x="46" y="0"/>
                  </a:lnTo>
                  <a:lnTo>
                    <a:pt x="50" y="2"/>
                  </a:lnTo>
                  <a:lnTo>
                    <a:pt x="52" y="4"/>
                  </a:lnTo>
                  <a:lnTo>
                    <a:pt x="52" y="4"/>
                  </a:lnTo>
                  <a:lnTo>
                    <a:pt x="54" y="8"/>
                  </a:lnTo>
                  <a:lnTo>
                    <a:pt x="54" y="12"/>
                  </a:lnTo>
                  <a:lnTo>
                    <a:pt x="52" y="16"/>
                  </a:lnTo>
                  <a:lnTo>
                    <a:pt x="48" y="20"/>
                  </a:lnTo>
                  <a:lnTo>
                    <a:pt x="18" y="38"/>
                  </a:lnTo>
                  <a:lnTo>
                    <a:pt x="18" y="38"/>
                  </a:lnTo>
                  <a:lnTo>
                    <a:pt x="12" y="40"/>
                  </a:lnTo>
                  <a:lnTo>
                    <a:pt x="1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323"/>
            <p:cNvSpPr/>
            <p:nvPr/>
          </p:nvSpPr>
          <p:spPr bwMode="auto">
            <a:xfrm>
              <a:off x="3335338" y="6180138"/>
              <a:ext cx="63500" cy="85725"/>
            </a:xfrm>
            <a:custGeom>
              <a:avLst/>
              <a:gdLst>
                <a:gd name="T0" fmla="*/ 12 w 40"/>
                <a:gd name="T1" fmla="*/ 54 h 54"/>
                <a:gd name="T2" fmla="*/ 12 w 40"/>
                <a:gd name="T3" fmla="*/ 54 h 54"/>
                <a:gd name="T4" fmla="*/ 6 w 40"/>
                <a:gd name="T5" fmla="*/ 52 h 54"/>
                <a:gd name="T6" fmla="*/ 6 w 40"/>
                <a:gd name="T7" fmla="*/ 52 h 54"/>
                <a:gd name="T8" fmla="*/ 4 w 40"/>
                <a:gd name="T9" fmla="*/ 48 h 54"/>
                <a:gd name="T10" fmla="*/ 2 w 40"/>
                <a:gd name="T11" fmla="*/ 46 h 54"/>
                <a:gd name="T12" fmla="*/ 0 w 40"/>
                <a:gd name="T13" fmla="*/ 40 h 54"/>
                <a:gd name="T14" fmla="*/ 2 w 40"/>
                <a:gd name="T15" fmla="*/ 36 h 54"/>
                <a:gd name="T16" fmla="*/ 20 w 40"/>
                <a:gd name="T17" fmla="*/ 6 h 54"/>
                <a:gd name="T18" fmla="*/ 20 w 40"/>
                <a:gd name="T19" fmla="*/ 6 h 54"/>
                <a:gd name="T20" fmla="*/ 24 w 40"/>
                <a:gd name="T21" fmla="*/ 2 h 54"/>
                <a:gd name="T22" fmla="*/ 26 w 40"/>
                <a:gd name="T23" fmla="*/ 0 h 54"/>
                <a:gd name="T24" fmla="*/ 32 w 40"/>
                <a:gd name="T25" fmla="*/ 0 h 54"/>
                <a:gd name="T26" fmla="*/ 36 w 40"/>
                <a:gd name="T27" fmla="*/ 2 h 54"/>
                <a:gd name="T28" fmla="*/ 36 w 40"/>
                <a:gd name="T29" fmla="*/ 2 h 54"/>
                <a:gd name="T30" fmla="*/ 38 w 40"/>
                <a:gd name="T31" fmla="*/ 4 h 54"/>
                <a:gd name="T32" fmla="*/ 40 w 40"/>
                <a:gd name="T33" fmla="*/ 8 h 54"/>
                <a:gd name="T34" fmla="*/ 40 w 40"/>
                <a:gd name="T35" fmla="*/ 12 h 54"/>
                <a:gd name="T36" fmla="*/ 40 w 40"/>
                <a:gd name="T37" fmla="*/ 16 h 54"/>
                <a:gd name="T38" fmla="*/ 22 w 40"/>
                <a:gd name="T39" fmla="*/ 48 h 54"/>
                <a:gd name="T40" fmla="*/ 22 w 40"/>
                <a:gd name="T41" fmla="*/ 48 h 54"/>
                <a:gd name="T42" fmla="*/ 18 w 40"/>
                <a:gd name="T43" fmla="*/ 52 h 54"/>
                <a:gd name="T44" fmla="*/ 12 w 40"/>
                <a:gd name="T45" fmla="*/ 54 h 54"/>
                <a:gd name="T46" fmla="*/ 12 w 40"/>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4">
                  <a:moveTo>
                    <a:pt x="12" y="54"/>
                  </a:moveTo>
                  <a:lnTo>
                    <a:pt x="12" y="54"/>
                  </a:lnTo>
                  <a:lnTo>
                    <a:pt x="6" y="52"/>
                  </a:lnTo>
                  <a:lnTo>
                    <a:pt x="6" y="52"/>
                  </a:lnTo>
                  <a:lnTo>
                    <a:pt x="4" y="48"/>
                  </a:lnTo>
                  <a:lnTo>
                    <a:pt x="2" y="46"/>
                  </a:lnTo>
                  <a:lnTo>
                    <a:pt x="0" y="40"/>
                  </a:lnTo>
                  <a:lnTo>
                    <a:pt x="2" y="36"/>
                  </a:lnTo>
                  <a:lnTo>
                    <a:pt x="20" y="6"/>
                  </a:lnTo>
                  <a:lnTo>
                    <a:pt x="20" y="6"/>
                  </a:lnTo>
                  <a:lnTo>
                    <a:pt x="24" y="2"/>
                  </a:lnTo>
                  <a:lnTo>
                    <a:pt x="26" y="0"/>
                  </a:lnTo>
                  <a:lnTo>
                    <a:pt x="32" y="0"/>
                  </a:lnTo>
                  <a:lnTo>
                    <a:pt x="36" y="2"/>
                  </a:lnTo>
                  <a:lnTo>
                    <a:pt x="36" y="2"/>
                  </a:lnTo>
                  <a:lnTo>
                    <a:pt x="38" y="4"/>
                  </a:lnTo>
                  <a:lnTo>
                    <a:pt x="40" y="8"/>
                  </a:lnTo>
                  <a:lnTo>
                    <a:pt x="40" y="12"/>
                  </a:lnTo>
                  <a:lnTo>
                    <a:pt x="40" y="16"/>
                  </a:lnTo>
                  <a:lnTo>
                    <a:pt x="22" y="48"/>
                  </a:lnTo>
                  <a:lnTo>
                    <a:pt x="22" y="48"/>
                  </a:lnTo>
                  <a:lnTo>
                    <a:pt x="18" y="52"/>
                  </a:lnTo>
                  <a:lnTo>
                    <a:pt x="12" y="54"/>
                  </a:lnTo>
                  <a:lnTo>
                    <a:pt x="12"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324"/>
            <p:cNvSpPr>
              <a:spLocks noEditPoints="1"/>
            </p:cNvSpPr>
            <p:nvPr/>
          </p:nvSpPr>
          <p:spPr bwMode="auto">
            <a:xfrm>
              <a:off x="3065463" y="6281738"/>
              <a:ext cx="327025" cy="396875"/>
            </a:xfrm>
            <a:custGeom>
              <a:avLst/>
              <a:gdLst>
                <a:gd name="T0" fmla="*/ 198 w 206"/>
                <a:gd name="T1" fmla="*/ 64 h 250"/>
                <a:gd name="T2" fmla="*/ 144 w 206"/>
                <a:gd name="T3" fmla="*/ 8 h 250"/>
                <a:gd name="T4" fmla="*/ 82 w 206"/>
                <a:gd name="T5" fmla="*/ 2 h 250"/>
                <a:gd name="T6" fmla="*/ 18 w 206"/>
                <a:gd name="T7" fmla="*/ 46 h 250"/>
                <a:gd name="T8" fmla="*/ 0 w 206"/>
                <a:gd name="T9" fmla="*/ 104 h 250"/>
                <a:gd name="T10" fmla="*/ 6 w 206"/>
                <a:gd name="T11" fmla="*/ 142 h 250"/>
                <a:gd name="T12" fmla="*/ 42 w 206"/>
                <a:gd name="T13" fmla="*/ 206 h 250"/>
                <a:gd name="T14" fmla="*/ 48 w 206"/>
                <a:gd name="T15" fmla="*/ 234 h 250"/>
                <a:gd name="T16" fmla="*/ 96 w 206"/>
                <a:gd name="T17" fmla="*/ 250 h 250"/>
                <a:gd name="T18" fmla="*/ 158 w 206"/>
                <a:gd name="T19" fmla="*/ 250 h 250"/>
                <a:gd name="T20" fmla="*/ 164 w 206"/>
                <a:gd name="T21" fmla="*/ 206 h 250"/>
                <a:gd name="T22" fmla="*/ 196 w 206"/>
                <a:gd name="T23" fmla="*/ 154 h 250"/>
                <a:gd name="T24" fmla="*/ 206 w 206"/>
                <a:gd name="T25" fmla="*/ 114 h 250"/>
                <a:gd name="T26" fmla="*/ 90 w 206"/>
                <a:gd name="T27" fmla="*/ 184 h 250"/>
                <a:gd name="T28" fmla="*/ 70 w 206"/>
                <a:gd name="T29" fmla="*/ 142 h 250"/>
                <a:gd name="T30" fmla="*/ 84 w 206"/>
                <a:gd name="T31" fmla="*/ 136 h 250"/>
                <a:gd name="T32" fmla="*/ 100 w 206"/>
                <a:gd name="T33" fmla="*/ 142 h 250"/>
                <a:gd name="T34" fmla="*/ 114 w 206"/>
                <a:gd name="T35" fmla="*/ 136 h 250"/>
                <a:gd name="T36" fmla="*/ 124 w 206"/>
                <a:gd name="T37" fmla="*/ 144 h 250"/>
                <a:gd name="T38" fmla="*/ 110 w 206"/>
                <a:gd name="T39" fmla="*/ 180 h 250"/>
                <a:gd name="T40" fmla="*/ 90 w 206"/>
                <a:gd name="T41" fmla="*/ 234 h 250"/>
                <a:gd name="T42" fmla="*/ 86 w 206"/>
                <a:gd name="T43" fmla="*/ 112 h 250"/>
                <a:gd name="T44" fmla="*/ 88 w 206"/>
                <a:gd name="T45" fmla="*/ 114 h 250"/>
                <a:gd name="T46" fmla="*/ 84 w 206"/>
                <a:gd name="T47" fmla="*/ 124 h 250"/>
                <a:gd name="T48" fmla="*/ 114 w 206"/>
                <a:gd name="T49" fmla="*/ 110 h 250"/>
                <a:gd name="T50" fmla="*/ 116 w 206"/>
                <a:gd name="T51" fmla="*/ 108 h 250"/>
                <a:gd name="T52" fmla="*/ 118 w 206"/>
                <a:gd name="T53" fmla="*/ 114 h 250"/>
                <a:gd name="T54" fmla="*/ 114 w 206"/>
                <a:gd name="T55" fmla="*/ 110 h 250"/>
                <a:gd name="T56" fmla="*/ 188 w 206"/>
                <a:gd name="T57" fmla="*/ 120 h 250"/>
                <a:gd name="T58" fmla="*/ 168 w 206"/>
                <a:gd name="T59" fmla="*/ 170 h 250"/>
                <a:gd name="T60" fmla="*/ 142 w 206"/>
                <a:gd name="T61" fmla="*/ 214 h 250"/>
                <a:gd name="T62" fmla="*/ 122 w 206"/>
                <a:gd name="T63" fmla="*/ 186 h 250"/>
                <a:gd name="T64" fmla="*/ 142 w 206"/>
                <a:gd name="T65" fmla="*/ 130 h 250"/>
                <a:gd name="T66" fmla="*/ 134 w 206"/>
                <a:gd name="T67" fmla="*/ 134 h 250"/>
                <a:gd name="T68" fmla="*/ 122 w 206"/>
                <a:gd name="T69" fmla="*/ 136 h 250"/>
                <a:gd name="T70" fmla="*/ 116 w 206"/>
                <a:gd name="T71" fmla="*/ 130 h 250"/>
                <a:gd name="T72" fmla="*/ 124 w 206"/>
                <a:gd name="T73" fmla="*/ 112 h 250"/>
                <a:gd name="T74" fmla="*/ 116 w 206"/>
                <a:gd name="T75" fmla="*/ 102 h 250"/>
                <a:gd name="T76" fmla="*/ 108 w 206"/>
                <a:gd name="T77" fmla="*/ 108 h 250"/>
                <a:gd name="T78" fmla="*/ 102 w 206"/>
                <a:gd name="T79" fmla="*/ 134 h 250"/>
                <a:gd name="T80" fmla="*/ 92 w 206"/>
                <a:gd name="T81" fmla="*/ 134 h 250"/>
                <a:gd name="T82" fmla="*/ 94 w 206"/>
                <a:gd name="T83" fmla="*/ 114 h 250"/>
                <a:gd name="T84" fmla="*/ 88 w 206"/>
                <a:gd name="T85" fmla="*/ 106 h 250"/>
                <a:gd name="T86" fmla="*/ 78 w 206"/>
                <a:gd name="T87" fmla="*/ 112 h 250"/>
                <a:gd name="T88" fmla="*/ 80 w 206"/>
                <a:gd name="T89" fmla="*/ 130 h 250"/>
                <a:gd name="T90" fmla="*/ 68 w 206"/>
                <a:gd name="T91" fmla="*/ 136 h 250"/>
                <a:gd name="T92" fmla="*/ 60 w 206"/>
                <a:gd name="T93" fmla="*/ 130 h 250"/>
                <a:gd name="T94" fmla="*/ 58 w 206"/>
                <a:gd name="T95" fmla="*/ 130 h 250"/>
                <a:gd name="T96" fmla="*/ 58 w 206"/>
                <a:gd name="T97" fmla="*/ 132 h 250"/>
                <a:gd name="T98" fmla="*/ 54 w 206"/>
                <a:gd name="T99" fmla="*/ 136 h 250"/>
                <a:gd name="T100" fmla="*/ 66 w 206"/>
                <a:gd name="T101" fmla="*/ 234 h 250"/>
                <a:gd name="T102" fmla="*/ 60 w 206"/>
                <a:gd name="T103" fmla="*/ 204 h 250"/>
                <a:gd name="T104" fmla="*/ 28 w 206"/>
                <a:gd name="T105" fmla="*/ 148 h 250"/>
                <a:gd name="T106" fmla="*/ 18 w 206"/>
                <a:gd name="T107" fmla="*/ 108 h 250"/>
                <a:gd name="T108" fmla="*/ 20 w 206"/>
                <a:gd name="T109" fmla="*/ 86 h 250"/>
                <a:gd name="T110" fmla="*/ 56 w 206"/>
                <a:gd name="T111" fmla="*/ 34 h 250"/>
                <a:gd name="T112" fmla="*/ 104 w 206"/>
                <a:gd name="T113" fmla="*/ 18 h 250"/>
                <a:gd name="T114" fmla="*/ 164 w 206"/>
                <a:gd name="T115" fmla="*/ 44 h 250"/>
                <a:gd name="T116" fmla="*/ 188 w 206"/>
                <a:gd name="T117" fmla="*/ 10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50">
                  <a:moveTo>
                    <a:pt x="206" y="104"/>
                  </a:moveTo>
                  <a:lnTo>
                    <a:pt x="206" y="104"/>
                  </a:lnTo>
                  <a:lnTo>
                    <a:pt x="204" y="84"/>
                  </a:lnTo>
                  <a:lnTo>
                    <a:pt x="198" y="64"/>
                  </a:lnTo>
                  <a:lnTo>
                    <a:pt x="188" y="46"/>
                  </a:lnTo>
                  <a:lnTo>
                    <a:pt x="176" y="32"/>
                  </a:lnTo>
                  <a:lnTo>
                    <a:pt x="160" y="18"/>
                  </a:lnTo>
                  <a:lnTo>
                    <a:pt x="144" y="8"/>
                  </a:lnTo>
                  <a:lnTo>
                    <a:pt x="124" y="2"/>
                  </a:lnTo>
                  <a:lnTo>
                    <a:pt x="104" y="0"/>
                  </a:lnTo>
                  <a:lnTo>
                    <a:pt x="104" y="0"/>
                  </a:lnTo>
                  <a:lnTo>
                    <a:pt x="82" y="2"/>
                  </a:lnTo>
                  <a:lnTo>
                    <a:pt x="62" y="8"/>
                  </a:lnTo>
                  <a:lnTo>
                    <a:pt x="46" y="18"/>
                  </a:lnTo>
                  <a:lnTo>
                    <a:pt x="30" y="32"/>
                  </a:lnTo>
                  <a:lnTo>
                    <a:pt x="18" y="46"/>
                  </a:lnTo>
                  <a:lnTo>
                    <a:pt x="8" y="64"/>
                  </a:lnTo>
                  <a:lnTo>
                    <a:pt x="2" y="84"/>
                  </a:lnTo>
                  <a:lnTo>
                    <a:pt x="0" y="104"/>
                  </a:lnTo>
                  <a:lnTo>
                    <a:pt x="0" y="104"/>
                  </a:lnTo>
                  <a:lnTo>
                    <a:pt x="0" y="114"/>
                  </a:lnTo>
                  <a:lnTo>
                    <a:pt x="0" y="114"/>
                  </a:lnTo>
                  <a:lnTo>
                    <a:pt x="2" y="122"/>
                  </a:lnTo>
                  <a:lnTo>
                    <a:pt x="6" y="142"/>
                  </a:lnTo>
                  <a:lnTo>
                    <a:pt x="10" y="154"/>
                  </a:lnTo>
                  <a:lnTo>
                    <a:pt x="18" y="170"/>
                  </a:lnTo>
                  <a:lnTo>
                    <a:pt x="28" y="188"/>
                  </a:lnTo>
                  <a:lnTo>
                    <a:pt x="42" y="206"/>
                  </a:lnTo>
                  <a:lnTo>
                    <a:pt x="42" y="206"/>
                  </a:lnTo>
                  <a:lnTo>
                    <a:pt x="44" y="212"/>
                  </a:lnTo>
                  <a:lnTo>
                    <a:pt x="46" y="218"/>
                  </a:lnTo>
                  <a:lnTo>
                    <a:pt x="48" y="234"/>
                  </a:lnTo>
                  <a:lnTo>
                    <a:pt x="48" y="250"/>
                  </a:lnTo>
                  <a:lnTo>
                    <a:pt x="48" y="250"/>
                  </a:lnTo>
                  <a:lnTo>
                    <a:pt x="96" y="250"/>
                  </a:lnTo>
                  <a:lnTo>
                    <a:pt x="96" y="250"/>
                  </a:lnTo>
                  <a:lnTo>
                    <a:pt x="110" y="250"/>
                  </a:lnTo>
                  <a:lnTo>
                    <a:pt x="110" y="250"/>
                  </a:lnTo>
                  <a:lnTo>
                    <a:pt x="158" y="250"/>
                  </a:lnTo>
                  <a:lnTo>
                    <a:pt x="158" y="250"/>
                  </a:lnTo>
                  <a:lnTo>
                    <a:pt x="158" y="234"/>
                  </a:lnTo>
                  <a:lnTo>
                    <a:pt x="160" y="218"/>
                  </a:lnTo>
                  <a:lnTo>
                    <a:pt x="162" y="212"/>
                  </a:lnTo>
                  <a:lnTo>
                    <a:pt x="164" y="206"/>
                  </a:lnTo>
                  <a:lnTo>
                    <a:pt x="164" y="206"/>
                  </a:lnTo>
                  <a:lnTo>
                    <a:pt x="178" y="188"/>
                  </a:lnTo>
                  <a:lnTo>
                    <a:pt x="188" y="170"/>
                  </a:lnTo>
                  <a:lnTo>
                    <a:pt x="196" y="154"/>
                  </a:lnTo>
                  <a:lnTo>
                    <a:pt x="200" y="142"/>
                  </a:lnTo>
                  <a:lnTo>
                    <a:pt x="204" y="122"/>
                  </a:lnTo>
                  <a:lnTo>
                    <a:pt x="206" y="114"/>
                  </a:lnTo>
                  <a:lnTo>
                    <a:pt x="206" y="114"/>
                  </a:lnTo>
                  <a:lnTo>
                    <a:pt x="206" y="104"/>
                  </a:lnTo>
                  <a:lnTo>
                    <a:pt x="206" y="104"/>
                  </a:lnTo>
                  <a:close/>
                  <a:moveTo>
                    <a:pt x="90" y="234"/>
                  </a:moveTo>
                  <a:lnTo>
                    <a:pt x="90" y="184"/>
                  </a:lnTo>
                  <a:lnTo>
                    <a:pt x="90" y="184"/>
                  </a:lnTo>
                  <a:lnTo>
                    <a:pt x="90" y="180"/>
                  </a:lnTo>
                  <a:lnTo>
                    <a:pt x="70" y="142"/>
                  </a:lnTo>
                  <a:lnTo>
                    <a:pt x="70" y="142"/>
                  </a:lnTo>
                  <a:lnTo>
                    <a:pt x="74" y="140"/>
                  </a:lnTo>
                  <a:lnTo>
                    <a:pt x="74" y="140"/>
                  </a:lnTo>
                  <a:lnTo>
                    <a:pt x="84" y="136"/>
                  </a:lnTo>
                  <a:lnTo>
                    <a:pt x="84" y="136"/>
                  </a:lnTo>
                  <a:lnTo>
                    <a:pt x="88" y="140"/>
                  </a:lnTo>
                  <a:lnTo>
                    <a:pt x="94" y="142"/>
                  </a:lnTo>
                  <a:lnTo>
                    <a:pt x="94" y="142"/>
                  </a:lnTo>
                  <a:lnTo>
                    <a:pt x="100" y="142"/>
                  </a:lnTo>
                  <a:lnTo>
                    <a:pt x="104" y="140"/>
                  </a:lnTo>
                  <a:lnTo>
                    <a:pt x="112" y="134"/>
                  </a:lnTo>
                  <a:lnTo>
                    <a:pt x="112" y="134"/>
                  </a:lnTo>
                  <a:lnTo>
                    <a:pt x="114" y="136"/>
                  </a:lnTo>
                  <a:lnTo>
                    <a:pt x="114" y="136"/>
                  </a:lnTo>
                  <a:lnTo>
                    <a:pt x="118" y="142"/>
                  </a:lnTo>
                  <a:lnTo>
                    <a:pt x="124" y="144"/>
                  </a:lnTo>
                  <a:lnTo>
                    <a:pt x="124" y="144"/>
                  </a:lnTo>
                  <a:lnTo>
                    <a:pt x="126" y="144"/>
                  </a:lnTo>
                  <a:lnTo>
                    <a:pt x="126" y="144"/>
                  </a:lnTo>
                  <a:lnTo>
                    <a:pt x="130" y="142"/>
                  </a:lnTo>
                  <a:lnTo>
                    <a:pt x="110" y="180"/>
                  </a:lnTo>
                  <a:lnTo>
                    <a:pt x="110" y="180"/>
                  </a:lnTo>
                  <a:lnTo>
                    <a:pt x="110" y="184"/>
                  </a:lnTo>
                  <a:lnTo>
                    <a:pt x="110" y="234"/>
                  </a:lnTo>
                  <a:lnTo>
                    <a:pt x="90" y="234"/>
                  </a:lnTo>
                  <a:close/>
                  <a:moveTo>
                    <a:pt x="84" y="112"/>
                  </a:moveTo>
                  <a:lnTo>
                    <a:pt x="84" y="112"/>
                  </a:lnTo>
                  <a:lnTo>
                    <a:pt x="86" y="112"/>
                  </a:lnTo>
                  <a:lnTo>
                    <a:pt x="86" y="112"/>
                  </a:lnTo>
                  <a:lnTo>
                    <a:pt x="86" y="112"/>
                  </a:lnTo>
                  <a:lnTo>
                    <a:pt x="86" y="112"/>
                  </a:lnTo>
                  <a:lnTo>
                    <a:pt x="88" y="112"/>
                  </a:lnTo>
                  <a:lnTo>
                    <a:pt x="88" y="114"/>
                  </a:lnTo>
                  <a:lnTo>
                    <a:pt x="88" y="114"/>
                  </a:lnTo>
                  <a:lnTo>
                    <a:pt x="88" y="120"/>
                  </a:lnTo>
                  <a:lnTo>
                    <a:pt x="84" y="124"/>
                  </a:lnTo>
                  <a:lnTo>
                    <a:pt x="84" y="124"/>
                  </a:lnTo>
                  <a:lnTo>
                    <a:pt x="84" y="116"/>
                  </a:lnTo>
                  <a:lnTo>
                    <a:pt x="84" y="112"/>
                  </a:lnTo>
                  <a:lnTo>
                    <a:pt x="84" y="112"/>
                  </a:lnTo>
                  <a:close/>
                  <a:moveTo>
                    <a:pt x="114" y="110"/>
                  </a:moveTo>
                  <a:lnTo>
                    <a:pt x="114" y="110"/>
                  </a:lnTo>
                  <a:lnTo>
                    <a:pt x="116" y="108"/>
                  </a:lnTo>
                  <a:lnTo>
                    <a:pt x="116" y="108"/>
                  </a:lnTo>
                  <a:lnTo>
                    <a:pt x="116" y="108"/>
                  </a:lnTo>
                  <a:lnTo>
                    <a:pt x="116" y="108"/>
                  </a:lnTo>
                  <a:lnTo>
                    <a:pt x="118" y="110"/>
                  </a:lnTo>
                  <a:lnTo>
                    <a:pt x="118" y="110"/>
                  </a:lnTo>
                  <a:lnTo>
                    <a:pt x="118" y="114"/>
                  </a:lnTo>
                  <a:lnTo>
                    <a:pt x="114" y="122"/>
                  </a:lnTo>
                  <a:lnTo>
                    <a:pt x="114" y="122"/>
                  </a:lnTo>
                  <a:lnTo>
                    <a:pt x="114" y="116"/>
                  </a:lnTo>
                  <a:lnTo>
                    <a:pt x="114" y="110"/>
                  </a:lnTo>
                  <a:lnTo>
                    <a:pt x="114" y="110"/>
                  </a:lnTo>
                  <a:close/>
                  <a:moveTo>
                    <a:pt x="188" y="108"/>
                  </a:moveTo>
                  <a:lnTo>
                    <a:pt x="186" y="120"/>
                  </a:lnTo>
                  <a:lnTo>
                    <a:pt x="188" y="120"/>
                  </a:lnTo>
                  <a:lnTo>
                    <a:pt x="188" y="120"/>
                  </a:lnTo>
                  <a:lnTo>
                    <a:pt x="184" y="132"/>
                  </a:lnTo>
                  <a:lnTo>
                    <a:pt x="178" y="148"/>
                  </a:lnTo>
                  <a:lnTo>
                    <a:pt x="168" y="170"/>
                  </a:lnTo>
                  <a:lnTo>
                    <a:pt x="150" y="194"/>
                  </a:lnTo>
                  <a:lnTo>
                    <a:pt x="150" y="194"/>
                  </a:lnTo>
                  <a:lnTo>
                    <a:pt x="146" y="204"/>
                  </a:lnTo>
                  <a:lnTo>
                    <a:pt x="142" y="214"/>
                  </a:lnTo>
                  <a:lnTo>
                    <a:pt x="140" y="224"/>
                  </a:lnTo>
                  <a:lnTo>
                    <a:pt x="140" y="234"/>
                  </a:lnTo>
                  <a:lnTo>
                    <a:pt x="122" y="234"/>
                  </a:lnTo>
                  <a:lnTo>
                    <a:pt x="122" y="186"/>
                  </a:lnTo>
                  <a:lnTo>
                    <a:pt x="146" y="140"/>
                  </a:lnTo>
                  <a:lnTo>
                    <a:pt x="146" y="140"/>
                  </a:lnTo>
                  <a:lnTo>
                    <a:pt x="146" y="134"/>
                  </a:lnTo>
                  <a:lnTo>
                    <a:pt x="142" y="130"/>
                  </a:lnTo>
                  <a:lnTo>
                    <a:pt x="142" y="130"/>
                  </a:lnTo>
                  <a:lnTo>
                    <a:pt x="138" y="130"/>
                  </a:lnTo>
                  <a:lnTo>
                    <a:pt x="134" y="134"/>
                  </a:lnTo>
                  <a:lnTo>
                    <a:pt x="134" y="134"/>
                  </a:lnTo>
                  <a:lnTo>
                    <a:pt x="130" y="136"/>
                  </a:lnTo>
                  <a:lnTo>
                    <a:pt x="124" y="136"/>
                  </a:lnTo>
                  <a:lnTo>
                    <a:pt x="124" y="136"/>
                  </a:lnTo>
                  <a:lnTo>
                    <a:pt x="122" y="136"/>
                  </a:lnTo>
                  <a:lnTo>
                    <a:pt x="118" y="134"/>
                  </a:lnTo>
                  <a:lnTo>
                    <a:pt x="118" y="134"/>
                  </a:lnTo>
                  <a:lnTo>
                    <a:pt x="116" y="130"/>
                  </a:lnTo>
                  <a:lnTo>
                    <a:pt x="116" y="130"/>
                  </a:lnTo>
                  <a:lnTo>
                    <a:pt x="116" y="130"/>
                  </a:lnTo>
                  <a:lnTo>
                    <a:pt x="116" y="130"/>
                  </a:lnTo>
                  <a:lnTo>
                    <a:pt x="122" y="118"/>
                  </a:lnTo>
                  <a:lnTo>
                    <a:pt x="124" y="112"/>
                  </a:lnTo>
                  <a:lnTo>
                    <a:pt x="122" y="106"/>
                  </a:lnTo>
                  <a:lnTo>
                    <a:pt x="122" y="106"/>
                  </a:lnTo>
                  <a:lnTo>
                    <a:pt x="120" y="104"/>
                  </a:lnTo>
                  <a:lnTo>
                    <a:pt x="116" y="102"/>
                  </a:lnTo>
                  <a:lnTo>
                    <a:pt x="116" y="102"/>
                  </a:lnTo>
                  <a:lnTo>
                    <a:pt x="112" y="104"/>
                  </a:lnTo>
                  <a:lnTo>
                    <a:pt x="108" y="108"/>
                  </a:lnTo>
                  <a:lnTo>
                    <a:pt x="108" y="108"/>
                  </a:lnTo>
                  <a:lnTo>
                    <a:pt x="108" y="118"/>
                  </a:lnTo>
                  <a:lnTo>
                    <a:pt x="110" y="128"/>
                  </a:lnTo>
                  <a:lnTo>
                    <a:pt x="110" y="128"/>
                  </a:lnTo>
                  <a:lnTo>
                    <a:pt x="102" y="134"/>
                  </a:lnTo>
                  <a:lnTo>
                    <a:pt x="100" y="136"/>
                  </a:lnTo>
                  <a:lnTo>
                    <a:pt x="96" y="136"/>
                  </a:lnTo>
                  <a:lnTo>
                    <a:pt x="96" y="136"/>
                  </a:lnTo>
                  <a:lnTo>
                    <a:pt x="92" y="134"/>
                  </a:lnTo>
                  <a:lnTo>
                    <a:pt x="88" y="130"/>
                  </a:lnTo>
                  <a:lnTo>
                    <a:pt x="88" y="130"/>
                  </a:lnTo>
                  <a:lnTo>
                    <a:pt x="94" y="122"/>
                  </a:lnTo>
                  <a:lnTo>
                    <a:pt x="94" y="114"/>
                  </a:lnTo>
                  <a:lnTo>
                    <a:pt x="94" y="114"/>
                  </a:lnTo>
                  <a:lnTo>
                    <a:pt x="92" y="110"/>
                  </a:lnTo>
                  <a:lnTo>
                    <a:pt x="88" y="106"/>
                  </a:lnTo>
                  <a:lnTo>
                    <a:pt x="88" y="106"/>
                  </a:lnTo>
                  <a:lnTo>
                    <a:pt x="84" y="106"/>
                  </a:lnTo>
                  <a:lnTo>
                    <a:pt x="80" y="108"/>
                  </a:lnTo>
                  <a:lnTo>
                    <a:pt x="80" y="108"/>
                  </a:lnTo>
                  <a:lnTo>
                    <a:pt x="78" y="112"/>
                  </a:lnTo>
                  <a:lnTo>
                    <a:pt x="78" y="116"/>
                  </a:lnTo>
                  <a:lnTo>
                    <a:pt x="78" y="126"/>
                  </a:lnTo>
                  <a:lnTo>
                    <a:pt x="78" y="126"/>
                  </a:lnTo>
                  <a:lnTo>
                    <a:pt x="80" y="130"/>
                  </a:lnTo>
                  <a:lnTo>
                    <a:pt x="80" y="130"/>
                  </a:lnTo>
                  <a:lnTo>
                    <a:pt x="72" y="134"/>
                  </a:lnTo>
                  <a:lnTo>
                    <a:pt x="72" y="134"/>
                  </a:lnTo>
                  <a:lnTo>
                    <a:pt x="68" y="136"/>
                  </a:lnTo>
                  <a:lnTo>
                    <a:pt x="66" y="134"/>
                  </a:lnTo>
                  <a:lnTo>
                    <a:pt x="66" y="134"/>
                  </a:lnTo>
                  <a:lnTo>
                    <a:pt x="64" y="130"/>
                  </a:lnTo>
                  <a:lnTo>
                    <a:pt x="60" y="130"/>
                  </a:lnTo>
                  <a:lnTo>
                    <a:pt x="60" y="130"/>
                  </a:lnTo>
                  <a:lnTo>
                    <a:pt x="58" y="130"/>
                  </a:lnTo>
                  <a:lnTo>
                    <a:pt x="58" y="130"/>
                  </a:lnTo>
                  <a:lnTo>
                    <a:pt x="58" y="130"/>
                  </a:lnTo>
                  <a:lnTo>
                    <a:pt x="58" y="130"/>
                  </a:lnTo>
                  <a:lnTo>
                    <a:pt x="58" y="132"/>
                  </a:lnTo>
                  <a:lnTo>
                    <a:pt x="58" y="132"/>
                  </a:lnTo>
                  <a:lnTo>
                    <a:pt x="58" y="132"/>
                  </a:lnTo>
                  <a:lnTo>
                    <a:pt x="58" y="132"/>
                  </a:lnTo>
                  <a:lnTo>
                    <a:pt x="58" y="132"/>
                  </a:lnTo>
                  <a:lnTo>
                    <a:pt x="58" y="132"/>
                  </a:lnTo>
                  <a:lnTo>
                    <a:pt x="54" y="136"/>
                  </a:lnTo>
                  <a:lnTo>
                    <a:pt x="56" y="140"/>
                  </a:lnTo>
                  <a:lnTo>
                    <a:pt x="78" y="186"/>
                  </a:lnTo>
                  <a:lnTo>
                    <a:pt x="78" y="234"/>
                  </a:lnTo>
                  <a:lnTo>
                    <a:pt x="66" y="234"/>
                  </a:lnTo>
                  <a:lnTo>
                    <a:pt x="66" y="234"/>
                  </a:lnTo>
                  <a:lnTo>
                    <a:pt x="66" y="224"/>
                  </a:lnTo>
                  <a:lnTo>
                    <a:pt x="64" y="214"/>
                  </a:lnTo>
                  <a:lnTo>
                    <a:pt x="60" y="204"/>
                  </a:lnTo>
                  <a:lnTo>
                    <a:pt x="56" y="194"/>
                  </a:lnTo>
                  <a:lnTo>
                    <a:pt x="56" y="194"/>
                  </a:lnTo>
                  <a:lnTo>
                    <a:pt x="38" y="170"/>
                  </a:lnTo>
                  <a:lnTo>
                    <a:pt x="28" y="148"/>
                  </a:lnTo>
                  <a:lnTo>
                    <a:pt x="22" y="132"/>
                  </a:lnTo>
                  <a:lnTo>
                    <a:pt x="18" y="120"/>
                  </a:lnTo>
                  <a:lnTo>
                    <a:pt x="20" y="120"/>
                  </a:lnTo>
                  <a:lnTo>
                    <a:pt x="18" y="108"/>
                  </a:lnTo>
                  <a:lnTo>
                    <a:pt x="18" y="108"/>
                  </a:lnTo>
                  <a:lnTo>
                    <a:pt x="18" y="104"/>
                  </a:lnTo>
                  <a:lnTo>
                    <a:pt x="18" y="104"/>
                  </a:lnTo>
                  <a:lnTo>
                    <a:pt x="20" y="86"/>
                  </a:lnTo>
                  <a:lnTo>
                    <a:pt x="24" y="70"/>
                  </a:lnTo>
                  <a:lnTo>
                    <a:pt x="32" y="56"/>
                  </a:lnTo>
                  <a:lnTo>
                    <a:pt x="42" y="44"/>
                  </a:lnTo>
                  <a:lnTo>
                    <a:pt x="56" y="34"/>
                  </a:lnTo>
                  <a:lnTo>
                    <a:pt x="70" y="26"/>
                  </a:lnTo>
                  <a:lnTo>
                    <a:pt x="86" y="20"/>
                  </a:lnTo>
                  <a:lnTo>
                    <a:pt x="104" y="18"/>
                  </a:lnTo>
                  <a:lnTo>
                    <a:pt x="104" y="18"/>
                  </a:lnTo>
                  <a:lnTo>
                    <a:pt x="120" y="20"/>
                  </a:lnTo>
                  <a:lnTo>
                    <a:pt x="136" y="26"/>
                  </a:lnTo>
                  <a:lnTo>
                    <a:pt x="150" y="34"/>
                  </a:lnTo>
                  <a:lnTo>
                    <a:pt x="164" y="44"/>
                  </a:lnTo>
                  <a:lnTo>
                    <a:pt x="174" y="56"/>
                  </a:lnTo>
                  <a:lnTo>
                    <a:pt x="182" y="70"/>
                  </a:lnTo>
                  <a:lnTo>
                    <a:pt x="186" y="86"/>
                  </a:lnTo>
                  <a:lnTo>
                    <a:pt x="188" y="104"/>
                  </a:lnTo>
                  <a:lnTo>
                    <a:pt x="188" y="104"/>
                  </a:lnTo>
                  <a:lnTo>
                    <a:pt x="188" y="108"/>
                  </a:lnTo>
                  <a:lnTo>
                    <a:pt x="188"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325"/>
            <p:cNvSpPr/>
            <p:nvPr/>
          </p:nvSpPr>
          <p:spPr bwMode="auto">
            <a:xfrm>
              <a:off x="3141663" y="6694488"/>
              <a:ext cx="174625" cy="98425"/>
            </a:xfrm>
            <a:custGeom>
              <a:avLst/>
              <a:gdLst>
                <a:gd name="T0" fmla="*/ 0 w 110"/>
                <a:gd name="T1" fmla="*/ 8 h 62"/>
                <a:gd name="T2" fmla="*/ 6 w 110"/>
                <a:gd name="T3" fmla="*/ 8 h 62"/>
                <a:gd name="T4" fmla="*/ 6 w 110"/>
                <a:gd name="T5" fmla="*/ 16 h 62"/>
                <a:gd name="T6" fmla="*/ 0 w 110"/>
                <a:gd name="T7" fmla="*/ 16 h 62"/>
                <a:gd name="T8" fmla="*/ 0 w 110"/>
                <a:gd name="T9" fmla="*/ 24 h 62"/>
                <a:gd name="T10" fmla="*/ 6 w 110"/>
                <a:gd name="T11" fmla="*/ 24 h 62"/>
                <a:gd name="T12" fmla="*/ 6 w 110"/>
                <a:gd name="T13" fmla="*/ 32 h 62"/>
                <a:gd name="T14" fmla="*/ 0 w 110"/>
                <a:gd name="T15" fmla="*/ 32 h 62"/>
                <a:gd name="T16" fmla="*/ 0 w 110"/>
                <a:gd name="T17" fmla="*/ 32 h 62"/>
                <a:gd name="T18" fmla="*/ 2 w 110"/>
                <a:gd name="T19" fmla="*/ 40 h 62"/>
                <a:gd name="T20" fmla="*/ 8 w 110"/>
                <a:gd name="T21" fmla="*/ 46 h 62"/>
                <a:gd name="T22" fmla="*/ 16 w 110"/>
                <a:gd name="T23" fmla="*/ 50 h 62"/>
                <a:gd name="T24" fmla="*/ 24 w 110"/>
                <a:gd name="T25" fmla="*/ 52 h 62"/>
                <a:gd name="T26" fmla="*/ 24 w 110"/>
                <a:gd name="T27" fmla="*/ 52 h 62"/>
                <a:gd name="T28" fmla="*/ 26 w 110"/>
                <a:gd name="T29" fmla="*/ 56 h 62"/>
                <a:gd name="T30" fmla="*/ 30 w 110"/>
                <a:gd name="T31" fmla="*/ 58 h 62"/>
                <a:gd name="T32" fmla="*/ 34 w 110"/>
                <a:gd name="T33" fmla="*/ 60 h 62"/>
                <a:gd name="T34" fmla="*/ 38 w 110"/>
                <a:gd name="T35" fmla="*/ 62 h 62"/>
                <a:gd name="T36" fmla="*/ 72 w 110"/>
                <a:gd name="T37" fmla="*/ 62 h 62"/>
                <a:gd name="T38" fmla="*/ 72 w 110"/>
                <a:gd name="T39" fmla="*/ 62 h 62"/>
                <a:gd name="T40" fmla="*/ 76 w 110"/>
                <a:gd name="T41" fmla="*/ 60 h 62"/>
                <a:gd name="T42" fmla="*/ 80 w 110"/>
                <a:gd name="T43" fmla="*/ 58 h 62"/>
                <a:gd name="T44" fmla="*/ 84 w 110"/>
                <a:gd name="T45" fmla="*/ 56 h 62"/>
                <a:gd name="T46" fmla="*/ 86 w 110"/>
                <a:gd name="T47" fmla="*/ 52 h 62"/>
                <a:gd name="T48" fmla="*/ 86 w 110"/>
                <a:gd name="T49" fmla="*/ 52 h 62"/>
                <a:gd name="T50" fmla="*/ 94 w 110"/>
                <a:gd name="T51" fmla="*/ 50 h 62"/>
                <a:gd name="T52" fmla="*/ 102 w 110"/>
                <a:gd name="T53" fmla="*/ 46 h 62"/>
                <a:gd name="T54" fmla="*/ 108 w 110"/>
                <a:gd name="T55" fmla="*/ 40 h 62"/>
                <a:gd name="T56" fmla="*/ 110 w 110"/>
                <a:gd name="T57" fmla="*/ 32 h 62"/>
                <a:gd name="T58" fmla="*/ 106 w 110"/>
                <a:gd name="T59" fmla="*/ 32 h 62"/>
                <a:gd name="T60" fmla="*/ 106 w 110"/>
                <a:gd name="T61" fmla="*/ 24 h 62"/>
                <a:gd name="T62" fmla="*/ 110 w 110"/>
                <a:gd name="T63" fmla="*/ 24 h 62"/>
                <a:gd name="T64" fmla="*/ 110 w 110"/>
                <a:gd name="T65" fmla="*/ 16 h 62"/>
                <a:gd name="T66" fmla="*/ 106 w 110"/>
                <a:gd name="T67" fmla="*/ 16 h 62"/>
                <a:gd name="T68" fmla="*/ 106 w 110"/>
                <a:gd name="T69" fmla="*/ 8 h 62"/>
                <a:gd name="T70" fmla="*/ 110 w 110"/>
                <a:gd name="T71" fmla="*/ 8 h 62"/>
                <a:gd name="T72" fmla="*/ 110 w 110"/>
                <a:gd name="T73" fmla="*/ 0 h 62"/>
                <a:gd name="T74" fmla="*/ 0 w 110"/>
                <a:gd name="T75" fmla="*/ 0 h 62"/>
                <a:gd name="T76" fmla="*/ 0 w 110"/>
                <a:gd name="T77"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 h="62">
                  <a:moveTo>
                    <a:pt x="0" y="8"/>
                  </a:moveTo>
                  <a:lnTo>
                    <a:pt x="6" y="8"/>
                  </a:lnTo>
                  <a:lnTo>
                    <a:pt x="6" y="16"/>
                  </a:lnTo>
                  <a:lnTo>
                    <a:pt x="0" y="16"/>
                  </a:lnTo>
                  <a:lnTo>
                    <a:pt x="0" y="24"/>
                  </a:lnTo>
                  <a:lnTo>
                    <a:pt x="6" y="24"/>
                  </a:lnTo>
                  <a:lnTo>
                    <a:pt x="6" y="32"/>
                  </a:lnTo>
                  <a:lnTo>
                    <a:pt x="0" y="32"/>
                  </a:lnTo>
                  <a:lnTo>
                    <a:pt x="0" y="32"/>
                  </a:lnTo>
                  <a:lnTo>
                    <a:pt x="2" y="40"/>
                  </a:lnTo>
                  <a:lnTo>
                    <a:pt x="8" y="46"/>
                  </a:lnTo>
                  <a:lnTo>
                    <a:pt x="16" y="50"/>
                  </a:lnTo>
                  <a:lnTo>
                    <a:pt x="24" y="52"/>
                  </a:lnTo>
                  <a:lnTo>
                    <a:pt x="24" y="52"/>
                  </a:lnTo>
                  <a:lnTo>
                    <a:pt x="26" y="56"/>
                  </a:lnTo>
                  <a:lnTo>
                    <a:pt x="30" y="58"/>
                  </a:lnTo>
                  <a:lnTo>
                    <a:pt x="34" y="60"/>
                  </a:lnTo>
                  <a:lnTo>
                    <a:pt x="38" y="62"/>
                  </a:lnTo>
                  <a:lnTo>
                    <a:pt x="72" y="62"/>
                  </a:lnTo>
                  <a:lnTo>
                    <a:pt x="72" y="62"/>
                  </a:lnTo>
                  <a:lnTo>
                    <a:pt x="76" y="60"/>
                  </a:lnTo>
                  <a:lnTo>
                    <a:pt x="80" y="58"/>
                  </a:lnTo>
                  <a:lnTo>
                    <a:pt x="84" y="56"/>
                  </a:lnTo>
                  <a:lnTo>
                    <a:pt x="86" y="52"/>
                  </a:lnTo>
                  <a:lnTo>
                    <a:pt x="86" y="52"/>
                  </a:lnTo>
                  <a:lnTo>
                    <a:pt x="94" y="50"/>
                  </a:lnTo>
                  <a:lnTo>
                    <a:pt x="102" y="46"/>
                  </a:lnTo>
                  <a:lnTo>
                    <a:pt x="108" y="40"/>
                  </a:lnTo>
                  <a:lnTo>
                    <a:pt x="110" y="32"/>
                  </a:lnTo>
                  <a:lnTo>
                    <a:pt x="106" y="32"/>
                  </a:lnTo>
                  <a:lnTo>
                    <a:pt x="106" y="24"/>
                  </a:lnTo>
                  <a:lnTo>
                    <a:pt x="110" y="24"/>
                  </a:lnTo>
                  <a:lnTo>
                    <a:pt x="110" y="16"/>
                  </a:lnTo>
                  <a:lnTo>
                    <a:pt x="106" y="16"/>
                  </a:lnTo>
                  <a:lnTo>
                    <a:pt x="106" y="8"/>
                  </a:lnTo>
                  <a:lnTo>
                    <a:pt x="110" y="8"/>
                  </a:lnTo>
                  <a:lnTo>
                    <a:pt x="110" y="0"/>
                  </a:lnTo>
                  <a:lnTo>
                    <a:pt x="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20" name="Freeform 217"/>
          <p:cNvSpPr>
            <a:spLocks noChangeAspect="1" noEditPoints="1"/>
          </p:cNvSpPr>
          <p:nvPr/>
        </p:nvSpPr>
        <p:spPr bwMode="auto">
          <a:xfrm>
            <a:off x="3674169" y="1971354"/>
            <a:ext cx="566929" cy="57600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1" name="Freeform 218"/>
          <p:cNvSpPr>
            <a:spLocks noChangeAspect="1" noEditPoints="1"/>
          </p:cNvSpPr>
          <p:nvPr/>
        </p:nvSpPr>
        <p:spPr bwMode="auto">
          <a:xfrm>
            <a:off x="3683682" y="4669906"/>
            <a:ext cx="547903" cy="576000"/>
          </a:xfrm>
          <a:custGeom>
            <a:avLst/>
            <a:gdLst>
              <a:gd name="T0" fmla="*/ 61 w 117"/>
              <a:gd name="T1" fmla="*/ 38 h 123"/>
              <a:gd name="T2" fmla="*/ 72 w 117"/>
              <a:gd name="T3" fmla="*/ 43 h 123"/>
              <a:gd name="T4" fmla="*/ 76 w 117"/>
              <a:gd name="T5" fmla="*/ 47 h 123"/>
              <a:gd name="T6" fmla="*/ 63 w 117"/>
              <a:gd name="T7" fmla="*/ 62 h 123"/>
              <a:gd name="T8" fmla="*/ 61 w 117"/>
              <a:gd name="T9" fmla="*/ 59 h 123"/>
              <a:gd name="T10" fmla="*/ 54 w 117"/>
              <a:gd name="T11" fmla="*/ 57 h 123"/>
              <a:gd name="T12" fmla="*/ 49 w 117"/>
              <a:gd name="T13" fmla="*/ 59 h 123"/>
              <a:gd name="T14" fmla="*/ 24 w 117"/>
              <a:gd name="T15" fmla="*/ 83 h 123"/>
              <a:gd name="T16" fmla="*/ 20 w 117"/>
              <a:gd name="T17" fmla="*/ 88 h 123"/>
              <a:gd name="T18" fmla="*/ 20 w 117"/>
              <a:gd name="T19" fmla="*/ 94 h 123"/>
              <a:gd name="T20" fmla="*/ 24 w 117"/>
              <a:gd name="T21" fmla="*/ 100 h 123"/>
              <a:gd name="T22" fmla="*/ 27 w 117"/>
              <a:gd name="T23" fmla="*/ 102 h 123"/>
              <a:gd name="T24" fmla="*/ 33 w 117"/>
              <a:gd name="T25" fmla="*/ 104 h 123"/>
              <a:gd name="T26" fmla="*/ 38 w 117"/>
              <a:gd name="T27" fmla="*/ 102 h 123"/>
              <a:gd name="T28" fmla="*/ 51 w 117"/>
              <a:gd name="T29" fmla="*/ 91 h 123"/>
              <a:gd name="T30" fmla="*/ 58 w 117"/>
              <a:gd name="T31" fmla="*/ 88 h 123"/>
              <a:gd name="T32" fmla="*/ 65 w 117"/>
              <a:gd name="T33" fmla="*/ 91 h 123"/>
              <a:gd name="T34" fmla="*/ 67 w 117"/>
              <a:gd name="T35" fmla="*/ 97 h 123"/>
              <a:gd name="T36" fmla="*/ 65 w 117"/>
              <a:gd name="T37" fmla="*/ 104 h 123"/>
              <a:gd name="T38" fmla="*/ 45 w 117"/>
              <a:gd name="T39" fmla="*/ 121 h 123"/>
              <a:gd name="T40" fmla="*/ 33 w 117"/>
              <a:gd name="T41" fmla="*/ 123 h 123"/>
              <a:gd name="T42" fmla="*/ 11 w 117"/>
              <a:gd name="T43" fmla="*/ 114 h 123"/>
              <a:gd name="T44" fmla="*/ 3 w 117"/>
              <a:gd name="T45" fmla="*/ 102 h 123"/>
              <a:gd name="T46" fmla="*/ 3 w 117"/>
              <a:gd name="T47" fmla="*/ 79 h 123"/>
              <a:gd name="T48" fmla="*/ 32 w 117"/>
              <a:gd name="T49" fmla="*/ 47 h 123"/>
              <a:gd name="T50" fmla="*/ 54 w 117"/>
              <a:gd name="T51" fmla="*/ 38 h 123"/>
              <a:gd name="T52" fmla="*/ 97 w 117"/>
              <a:gd name="T53" fmla="*/ 3 h 123"/>
              <a:gd name="T54" fmla="*/ 108 w 117"/>
              <a:gd name="T55" fmla="*/ 9 h 123"/>
              <a:gd name="T56" fmla="*/ 117 w 117"/>
              <a:gd name="T57" fmla="*/ 32 h 123"/>
              <a:gd name="T58" fmla="*/ 108 w 117"/>
              <a:gd name="T59" fmla="*/ 54 h 123"/>
              <a:gd name="T60" fmla="*/ 75 w 117"/>
              <a:gd name="T61" fmla="*/ 83 h 123"/>
              <a:gd name="T62" fmla="*/ 63 w 117"/>
              <a:gd name="T63" fmla="*/ 85 h 123"/>
              <a:gd name="T64" fmla="*/ 42 w 117"/>
              <a:gd name="T65" fmla="*/ 76 h 123"/>
              <a:gd name="T66" fmla="*/ 54 w 117"/>
              <a:gd name="T67" fmla="*/ 62 h 123"/>
              <a:gd name="T68" fmla="*/ 58 w 117"/>
              <a:gd name="T69" fmla="*/ 64 h 123"/>
              <a:gd name="T70" fmla="*/ 63 w 117"/>
              <a:gd name="T71" fmla="*/ 66 h 123"/>
              <a:gd name="T72" fmla="*/ 70 w 117"/>
              <a:gd name="T73" fmla="*/ 64 h 123"/>
              <a:gd name="T74" fmla="*/ 95 w 117"/>
              <a:gd name="T75" fmla="*/ 41 h 123"/>
              <a:gd name="T76" fmla="*/ 97 w 117"/>
              <a:gd name="T77" fmla="*/ 36 h 123"/>
              <a:gd name="T78" fmla="*/ 97 w 117"/>
              <a:gd name="T79" fmla="*/ 29 h 123"/>
              <a:gd name="T80" fmla="*/ 95 w 117"/>
              <a:gd name="T81" fmla="*/ 24 h 123"/>
              <a:gd name="T82" fmla="*/ 91 w 117"/>
              <a:gd name="T83" fmla="*/ 21 h 123"/>
              <a:gd name="T84" fmla="*/ 86 w 117"/>
              <a:gd name="T85" fmla="*/ 19 h 123"/>
              <a:gd name="T86" fmla="*/ 79 w 117"/>
              <a:gd name="T87" fmla="*/ 21 h 123"/>
              <a:gd name="T88" fmla="*/ 67 w 117"/>
              <a:gd name="T89" fmla="*/ 32 h 123"/>
              <a:gd name="T90" fmla="*/ 61 w 117"/>
              <a:gd name="T91" fmla="*/ 34 h 123"/>
              <a:gd name="T92" fmla="*/ 54 w 117"/>
              <a:gd name="T93" fmla="*/ 32 h 123"/>
              <a:gd name="T94" fmla="*/ 51 w 117"/>
              <a:gd name="T95" fmla="*/ 25 h 123"/>
              <a:gd name="T96" fmla="*/ 54 w 117"/>
              <a:gd name="T97" fmla="*/ 19 h 123"/>
              <a:gd name="T98" fmla="*/ 74 w 117"/>
              <a:gd name="T9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123">
                <a:moveTo>
                  <a:pt x="54" y="38"/>
                </a:moveTo>
                <a:lnTo>
                  <a:pt x="61" y="38"/>
                </a:lnTo>
                <a:lnTo>
                  <a:pt x="66" y="41"/>
                </a:lnTo>
                <a:lnTo>
                  <a:pt x="72" y="43"/>
                </a:lnTo>
                <a:lnTo>
                  <a:pt x="75" y="45"/>
                </a:lnTo>
                <a:lnTo>
                  <a:pt x="76" y="47"/>
                </a:lnTo>
                <a:lnTo>
                  <a:pt x="78" y="47"/>
                </a:lnTo>
                <a:lnTo>
                  <a:pt x="63" y="62"/>
                </a:lnTo>
                <a:lnTo>
                  <a:pt x="62" y="60"/>
                </a:lnTo>
                <a:lnTo>
                  <a:pt x="61" y="59"/>
                </a:lnTo>
                <a:lnTo>
                  <a:pt x="57" y="58"/>
                </a:lnTo>
                <a:lnTo>
                  <a:pt x="54" y="57"/>
                </a:lnTo>
                <a:lnTo>
                  <a:pt x="51" y="58"/>
                </a:lnTo>
                <a:lnTo>
                  <a:pt x="49" y="59"/>
                </a:lnTo>
                <a:lnTo>
                  <a:pt x="46" y="60"/>
                </a:lnTo>
                <a:lnTo>
                  <a:pt x="24" y="83"/>
                </a:lnTo>
                <a:lnTo>
                  <a:pt x="21" y="85"/>
                </a:lnTo>
                <a:lnTo>
                  <a:pt x="20" y="88"/>
                </a:lnTo>
                <a:lnTo>
                  <a:pt x="20" y="91"/>
                </a:lnTo>
                <a:lnTo>
                  <a:pt x="20" y="94"/>
                </a:lnTo>
                <a:lnTo>
                  <a:pt x="21" y="97"/>
                </a:lnTo>
                <a:lnTo>
                  <a:pt x="24" y="100"/>
                </a:lnTo>
                <a:lnTo>
                  <a:pt x="24" y="100"/>
                </a:lnTo>
                <a:lnTo>
                  <a:pt x="27" y="102"/>
                </a:lnTo>
                <a:lnTo>
                  <a:pt x="31" y="104"/>
                </a:lnTo>
                <a:lnTo>
                  <a:pt x="33" y="104"/>
                </a:lnTo>
                <a:lnTo>
                  <a:pt x="36" y="104"/>
                </a:lnTo>
                <a:lnTo>
                  <a:pt x="38" y="102"/>
                </a:lnTo>
                <a:lnTo>
                  <a:pt x="41" y="100"/>
                </a:lnTo>
                <a:lnTo>
                  <a:pt x="51" y="91"/>
                </a:lnTo>
                <a:lnTo>
                  <a:pt x="54" y="89"/>
                </a:lnTo>
                <a:lnTo>
                  <a:pt x="58" y="88"/>
                </a:lnTo>
                <a:lnTo>
                  <a:pt x="61" y="89"/>
                </a:lnTo>
                <a:lnTo>
                  <a:pt x="65" y="91"/>
                </a:lnTo>
                <a:lnTo>
                  <a:pt x="66" y="94"/>
                </a:lnTo>
                <a:lnTo>
                  <a:pt x="67" y="97"/>
                </a:lnTo>
                <a:lnTo>
                  <a:pt x="66" y="101"/>
                </a:lnTo>
                <a:lnTo>
                  <a:pt x="65" y="104"/>
                </a:lnTo>
                <a:lnTo>
                  <a:pt x="55" y="114"/>
                </a:lnTo>
                <a:lnTo>
                  <a:pt x="45" y="121"/>
                </a:lnTo>
                <a:lnTo>
                  <a:pt x="33" y="123"/>
                </a:lnTo>
                <a:lnTo>
                  <a:pt x="33" y="123"/>
                </a:lnTo>
                <a:lnTo>
                  <a:pt x="21" y="121"/>
                </a:lnTo>
                <a:lnTo>
                  <a:pt x="11" y="114"/>
                </a:lnTo>
                <a:lnTo>
                  <a:pt x="10" y="113"/>
                </a:lnTo>
                <a:lnTo>
                  <a:pt x="3" y="102"/>
                </a:lnTo>
                <a:lnTo>
                  <a:pt x="0" y="91"/>
                </a:lnTo>
                <a:lnTo>
                  <a:pt x="3" y="79"/>
                </a:lnTo>
                <a:lnTo>
                  <a:pt x="10" y="70"/>
                </a:lnTo>
                <a:lnTo>
                  <a:pt x="32" y="47"/>
                </a:lnTo>
                <a:lnTo>
                  <a:pt x="42" y="40"/>
                </a:lnTo>
                <a:lnTo>
                  <a:pt x="54" y="38"/>
                </a:lnTo>
                <a:close/>
                <a:moveTo>
                  <a:pt x="86" y="0"/>
                </a:moveTo>
                <a:lnTo>
                  <a:pt x="97" y="3"/>
                </a:lnTo>
                <a:lnTo>
                  <a:pt x="107" y="9"/>
                </a:lnTo>
                <a:lnTo>
                  <a:pt x="108" y="9"/>
                </a:lnTo>
                <a:lnTo>
                  <a:pt x="114" y="20"/>
                </a:lnTo>
                <a:lnTo>
                  <a:pt x="117" y="32"/>
                </a:lnTo>
                <a:lnTo>
                  <a:pt x="114" y="43"/>
                </a:lnTo>
                <a:lnTo>
                  <a:pt x="108" y="54"/>
                </a:lnTo>
                <a:lnTo>
                  <a:pt x="86" y="76"/>
                </a:lnTo>
                <a:lnTo>
                  <a:pt x="75" y="83"/>
                </a:lnTo>
                <a:lnTo>
                  <a:pt x="63" y="85"/>
                </a:lnTo>
                <a:lnTo>
                  <a:pt x="63" y="85"/>
                </a:lnTo>
                <a:lnTo>
                  <a:pt x="51" y="83"/>
                </a:lnTo>
                <a:lnTo>
                  <a:pt x="42" y="76"/>
                </a:lnTo>
                <a:lnTo>
                  <a:pt x="41" y="75"/>
                </a:lnTo>
                <a:lnTo>
                  <a:pt x="54" y="62"/>
                </a:lnTo>
                <a:lnTo>
                  <a:pt x="55" y="63"/>
                </a:lnTo>
                <a:lnTo>
                  <a:pt x="58" y="64"/>
                </a:lnTo>
                <a:lnTo>
                  <a:pt x="61" y="66"/>
                </a:lnTo>
                <a:lnTo>
                  <a:pt x="63" y="66"/>
                </a:lnTo>
                <a:lnTo>
                  <a:pt x="67" y="66"/>
                </a:lnTo>
                <a:lnTo>
                  <a:pt x="70" y="64"/>
                </a:lnTo>
                <a:lnTo>
                  <a:pt x="72" y="63"/>
                </a:lnTo>
                <a:lnTo>
                  <a:pt x="95" y="41"/>
                </a:lnTo>
                <a:lnTo>
                  <a:pt x="96" y="38"/>
                </a:lnTo>
                <a:lnTo>
                  <a:pt x="97" y="36"/>
                </a:lnTo>
                <a:lnTo>
                  <a:pt x="97" y="32"/>
                </a:lnTo>
                <a:lnTo>
                  <a:pt x="97" y="29"/>
                </a:lnTo>
                <a:lnTo>
                  <a:pt x="96" y="26"/>
                </a:lnTo>
                <a:lnTo>
                  <a:pt x="95" y="24"/>
                </a:lnTo>
                <a:lnTo>
                  <a:pt x="93" y="22"/>
                </a:lnTo>
                <a:lnTo>
                  <a:pt x="91" y="21"/>
                </a:lnTo>
                <a:lnTo>
                  <a:pt x="88" y="20"/>
                </a:lnTo>
                <a:lnTo>
                  <a:pt x="86" y="19"/>
                </a:lnTo>
                <a:lnTo>
                  <a:pt x="82" y="20"/>
                </a:lnTo>
                <a:lnTo>
                  <a:pt x="79" y="21"/>
                </a:lnTo>
                <a:lnTo>
                  <a:pt x="76" y="22"/>
                </a:lnTo>
                <a:lnTo>
                  <a:pt x="67" y="32"/>
                </a:lnTo>
                <a:lnTo>
                  <a:pt x="65" y="34"/>
                </a:lnTo>
                <a:lnTo>
                  <a:pt x="61" y="34"/>
                </a:lnTo>
                <a:lnTo>
                  <a:pt x="57" y="34"/>
                </a:lnTo>
                <a:lnTo>
                  <a:pt x="54" y="32"/>
                </a:lnTo>
                <a:lnTo>
                  <a:pt x="51" y="29"/>
                </a:lnTo>
                <a:lnTo>
                  <a:pt x="51" y="25"/>
                </a:lnTo>
                <a:lnTo>
                  <a:pt x="51" y="21"/>
                </a:lnTo>
                <a:lnTo>
                  <a:pt x="54" y="19"/>
                </a:lnTo>
                <a:lnTo>
                  <a:pt x="63" y="9"/>
                </a:lnTo>
                <a:lnTo>
                  <a:pt x="74" y="3"/>
                </a:lnTo>
                <a:lnTo>
                  <a:pt x="86"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2" name="Freeform 219"/>
          <p:cNvSpPr>
            <a:spLocks noChangeAspect="1" noEditPoints="1"/>
          </p:cNvSpPr>
          <p:nvPr/>
        </p:nvSpPr>
        <p:spPr bwMode="auto">
          <a:xfrm>
            <a:off x="8092825" y="4669906"/>
            <a:ext cx="449008" cy="576000"/>
          </a:xfrm>
          <a:custGeom>
            <a:avLst/>
            <a:gdLst>
              <a:gd name="T0" fmla="*/ 49 w 99"/>
              <a:gd name="T1" fmla="*/ 17 h 127"/>
              <a:gd name="T2" fmla="*/ 36 w 99"/>
              <a:gd name="T3" fmla="*/ 21 h 127"/>
              <a:gd name="T4" fmla="*/ 26 w 99"/>
              <a:gd name="T5" fmla="*/ 31 h 127"/>
              <a:gd name="T6" fmla="*/ 22 w 99"/>
              <a:gd name="T7" fmla="*/ 46 h 127"/>
              <a:gd name="T8" fmla="*/ 26 w 99"/>
              <a:gd name="T9" fmla="*/ 60 h 127"/>
              <a:gd name="T10" fmla="*/ 36 w 99"/>
              <a:gd name="T11" fmla="*/ 69 h 127"/>
              <a:gd name="T12" fmla="*/ 49 w 99"/>
              <a:gd name="T13" fmla="*/ 73 h 127"/>
              <a:gd name="T14" fmla="*/ 64 w 99"/>
              <a:gd name="T15" fmla="*/ 69 h 127"/>
              <a:gd name="T16" fmla="*/ 74 w 99"/>
              <a:gd name="T17" fmla="*/ 60 h 127"/>
              <a:gd name="T18" fmla="*/ 78 w 99"/>
              <a:gd name="T19" fmla="*/ 46 h 127"/>
              <a:gd name="T20" fmla="*/ 74 w 99"/>
              <a:gd name="T21" fmla="*/ 31 h 127"/>
              <a:gd name="T22" fmla="*/ 64 w 99"/>
              <a:gd name="T23" fmla="*/ 21 h 127"/>
              <a:gd name="T24" fmla="*/ 49 w 99"/>
              <a:gd name="T25" fmla="*/ 17 h 127"/>
              <a:gd name="T26" fmla="*/ 49 w 99"/>
              <a:gd name="T27" fmla="*/ 0 h 127"/>
              <a:gd name="T28" fmla="*/ 69 w 99"/>
              <a:gd name="T29" fmla="*/ 4 h 127"/>
              <a:gd name="T30" fmla="*/ 85 w 99"/>
              <a:gd name="T31" fmla="*/ 14 h 127"/>
              <a:gd name="T32" fmla="*/ 95 w 99"/>
              <a:gd name="T33" fmla="*/ 30 h 127"/>
              <a:gd name="T34" fmla="*/ 99 w 99"/>
              <a:gd name="T35" fmla="*/ 50 h 127"/>
              <a:gd name="T36" fmla="*/ 99 w 99"/>
              <a:gd name="T37" fmla="*/ 55 h 127"/>
              <a:gd name="T38" fmla="*/ 97 w 99"/>
              <a:gd name="T39" fmla="*/ 72 h 127"/>
              <a:gd name="T40" fmla="*/ 89 w 99"/>
              <a:gd name="T41" fmla="*/ 89 h 127"/>
              <a:gd name="T42" fmla="*/ 80 w 99"/>
              <a:gd name="T43" fmla="*/ 102 h 127"/>
              <a:gd name="T44" fmla="*/ 69 w 99"/>
              <a:gd name="T45" fmla="*/ 113 h 127"/>
              <a:gd name="T46" fmla="*/ 60 w 99"/>
              <a:gd name="T47" fmla="*/ 120 h 127"/>
              <a:gd name="T48" fmla="*/ 53 w 99"/>
              <a:gd name="T49" fmla="*/ 126 h 127"/>
              <a:gd name="T50" fmla="*/ 51 w 99"/>
              <a:gd name="T51" fmla="*/ 127 h 127"/>
              <a:gd name="T52" fmla="*/ 48 w 99"/>
              <a:gd name="T53" fmla="*/ 126 h 127"/>
              <a:gd name="T54" fmla="*/ 43 w 99"/>
              <a:gd name="T55" fmla="*/ 122 h 127"/>
              <a:gd name="T56" fmla="*/ 34 w 99"/>
              <a:gd name="T57" fmla="*/ 115 h 127"/>
              <a:gd name="T58" fmla="*/ 25 w 99"/>
              <a:gd name="T59" fmla="*/ 106 h 127"/>
              <a:gd name="T60" fmla="*/ 15 w 99"/>
              <a:gd name="T61" fmla="*/ 94 h 127"/>
              <a:gd name="T62" fmla="*/ 8 w 99"/>
              <a:gd name="T63" fmla="*/ 80 h 127"/>
              <a:gd name="T64" fmla="*/ 2 w 99"/>
              <a:gd name="T65" fmla="*/ 65 h 127"/>
              <a:gd name="T66" fmla="*/ 1 w 99"/>
              <a:gd name="T67" fmla="*/ 58 h 127"/>
              <a:gd name="T68" fmla="*/ 0 w 99"/>
              <a:gd name="T69" fmla="*/ 50 h 127"/>
              <a:gd name="T70" fmla="*/ 4 w 99"/>
              <a:gd name="T71" fmla="*/ 30 h 127"/>
              <a:gd name="T72" fmla="*/ 14 w 99"/>
              <a:gd name="T73" fmla="*/ 14 h 127"/>
              <a:gd name="T74" fmla="*/ 30 w 99"/>
              <a:gd name="T75" fmla="*/ 4 h 127"/>
              <a:gd name="T76" fmla="*/ 49 w 99"/>
              <a:gd name="T7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127">
                <a:moveTo>
                  <a:pt x="49" y="17"/>
                </a:moveTo>
                <a:lnTo>
                  <a:pt x="36" y="21"/>
                </a:lnTo>
                <a:lnTo>
                  <a:pt x="26" y="31"/>
                </a:lnTo>
                <a:lnTo>
                  <a:pt x="22" y="46"/>
                </a:lnTo>
                <a:lnTo>
                  <a:pt x="26" y="60"/>
                </a:lnTo>
                <a:lnTo>
                  <a:pt x="36" y="69"/>
                </a:lnTo>
                <a:lnTo>
                  <a:pt x="49" y="73"/>
                </a:lnTo>
                <a:lnTo>
                  <a:pt x="64" y="69"/>
                </a:lnTo>
                <a:lnTo>
                  <a:pt x="74" y="60"/>
                </a:lnTo>
                <a:lnTo>
                  <a:pt x="78" y="46"/>
                </a:lnTo>
                <a:lnTo>
                  <a:pt x="74" y="31"/>
                </a:lnTo>
                <a:lnTo>
                  <a:pt x="64" y="21"/>
                </a:lnTo>
                <a:lnTo>
                  <a:pt x="49" y="17"/>
                </a:lnTo>
                <a:close/>
                <a:moveTo>
                  <a:pt x="49" y="0"/>
                </a:moveTo>
                <a:lnTo>
                  <a:pt x="69" y="4"/>
                </a:lnTo>
                <a:lnTo>
                  <a:pt x="85" y="14"/>
                </a:lnTo>
                <a:lnTo>
                  <a:pt x="95" y="30"/>
                </a:lnTo>
                <a:lnTo>
                  <a:pt x="99" y="50"/>
                </a:lnTo>
                <a:lnTo>
                  <a:pt x="99" y="55"/>
                </a:lnTo>
                <a:lnTo>
                  <a:pt x="97" y="72"/>
                </a:lnTo>
                <a:lnTo>
                  <a:pt x="89" y="89"/>
                </a:lnTo>
                <a:lnTo>
                  <a:pt x="80" y="102"/>
                </a:lnTo>
                <a:lnTo>
                  <a:pt x="69" y="113"/>
                </a:lnTo>
                <a:lnTo>
                  <a:pt x="60" y="120"/>
                </a:lnTo>
                <a:lnTo>
                  <a:pt x="53" y="126"/>
                </a:lnTo>
                <a:lnTo>
                  <a:pt x="51" y="127"/>
                </a:lnTo>
                <a:lnTo>
                  <a:pt x="48" y="126"/>
                </a:lnTo>
                <a:lnTo>
                  <a:pt x="43" y="122"/>
                </a:lnTo>
                <a:lnTo>
                  <a:pt x="34" y="115"/>
                </a:lnTo>
                <a:lnTo>
                  <a:pt x="25" y="106"/>
                </a:lnTo>
                <a:lnTo>
                  <a:pt x="15" y="94"/>
                </a:lnTo>
                <a:lnTo>
                  <a:pt x="8" y="80"/>
                </a:lnTo>
                <a:lnTo>
                  <a:pt x="2" y="65"/>
                </a:lnTo>
                <a:lnTo>
                  <a:pt x="1" y="58"/>
                </a:lnTo>
                <a:lnTo>
                  <a:pt x="0" y="50"/>
                </a:lnTo>
                <a:lnTo>
                  <a:pt x="4" y="30"/>
                </a:lnTo>
                <a:lnTo>
                  <a:pt x="14" y="14"/>
                </a:lnTo>
                <a:lnTo>
                  <a:pt x="30" y="4"/>
                </a:lnTo>
                <a:lnTo>
                  <a:pt x="49"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3" name="Freeform 221"/>
          <p:cNvSpPr>
            <a:spLocks noChangeAspect="1"/>
          </p:cNvSpPr>
          <p:nvPr/>
        </p:nvSpPr>
        <p:spPr bwMode="auto">
          <a:xfrm>
            <a:off x="8017229" y="1971354"/>
            <a:ext cx="600203" cy="576000"/>
          </a:xfrm>
          <a:custGeom>
            <a:avLst/>
            <a:gdLst>
              <a:gd name="T0" fmla="*/ 61 w 124"/>
              <a:gd name="T1" fmla="*/ 0 h 119"/>
              <a:gd name="T2" fmla="*/ 82 w 124"/>
              <a:gd name="T3" fmla="*/ 38 h 119"/>
              <a:gd name="T4" fmla="*/ 124 w 124"/>
              <a:gd name="T5" fmla="*/ 45 h 119"/>
              <a:gd name="T6" fmla="*/ 95 w 124"/>
              <a:gd name="T7" fmla="*/ 77 h 119"/>
              <a:gd name="T8" fmla="*/ 101 w 124"/>
              <a:gd name="T9" fmla="*/ 119 h 119"/>
              <a:gd name="T10" fmla="*/ 61 w 124"/>
              <a:gd name="T11" fmla="*/ 100 h 119"/>
              <a:gd name="T12" fmla="*/ 23 w 124"/>
              <a:gd name="T13" fmla="*/ 119 h 119"/>
              <a:gd name="T14" fmla="*/ 29 w 124"/>
              <a:gd name="T15" fmla="*/ 77 h 119"/>
              <a:gd name="T16" fmla="*/ 0 w 124"/>
              <a:gd name="T17" fmla="*/ 45 h 119"/>
              <a:gd name="T18" fmla="*/ 42 w 124"/>
              <a:gd name="T19" fmla="*/ 38 h 119"/>
              <a:gd name="T20" fmla="*/ 61 w 124"/>
              <a:gd name="T2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119">
                <a:moveTo>
                  <a:pt x="61" y="0"/>
                </a:moveTo>
                <a:lnTo>
                  <a:pt x="82" y="38"/>
                </a:lnTo>
                <a:lnTo>
                  <a:pt x="124" y="45"/>
                </a:lnTo>
                <a:lnTo>
                  <a:pt x="95" y="77"/>
                </a:lnTo>
                <a:lnTo>
                  <a:pt x="101" y="119"/>
                </a:lnTo>
                <a:lnTo>
                  <a:pt x="61" y="100"/>
                </a:lnTo>
                <a:lnTo>
                  <a:pt x="23" y="119"/>
                </a:lnTo>
                <a:lnTo>
                  <a:pt x="29" y="77"/>
                </a:lnTo>
                <a:lnTo>
                  <a:pt x="0" y="45"/>
                </a:lnTo>
                <a:lnTo>
                  <a:pt x="42" y="38"/>
                </a:lnTo>
                <a:lnTo>
                  <a:pt x="61"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cxnSp>
        <p:nvCxnSpPr>
          <p:cNvPr id="24" name="直接连接符 23"/>
          <p:cNvCxnSpPr/>
          <p:nvPr/>
        </p:nvCxnSpPr>
        <p:spPr>
          <a:xfrm>
            <a:off x="4367806" y="251915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816078" y="427384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7021777" y="251915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4439814" y="427384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85691" y="1217307"/>
            <a:ext cx="3501390" cy="1228324"/>
            <a:chOff x="468937" y="2419540"/>
            <a:chExt cx="3501390" cy="1228324"/>
          </a:xfrm>
        </p:grpSpPr>
        <p:sp>
          <p:nvSpPr>
            <p:cNvPr id="29" name="TextBox 18"/>
            <p:cNvSpPr txBox="1"/>
            <p:nvPr/>
          </p:nvSpPr>
          <p:spPr>
            <a:xfrm flipH="1">
              <a:off x="468937" y="2419540"/>
              <a:ext cx="3501390" cy="706755"/>
            </a:xfrm>
            <a:prstGeom prst="rect">
              <a:avLst/>
            </a:prstGeom>
            <a:noFill/>
          </p:spPr>
          <p:txBody>
            <a:bodyPr wrap="none" rtlCol="0">
              <a:spAutoFit/>
            </a:bodyPr>
            <a:lstStyle/>
            <a:p>
              <a:pPr lvl="0" algn="l"/>
              <a:r>
                <a:rPr lang="zh-CN" altLang="en-US" sz="2000" b="1" dirty="0">
                  <a:solidFill>
                    <a:srgbClr val="36373B"/>
                  </a:solidFill>
                  <a:latin typeface="字魂59号-创粗黑" panose="00000500000000000000" pitchFamily="2" charset="-122"/>
                  <a:ea typeface="字魂59号-创粗黑" panose="00000500000000000000" pitchFamily="2" charset="-122"/>
                  <a:sym typeface="+mn-ea"/>
                </a:rPr>
                <a:t>人们容易被骗的四个主要原因</a:t>
              </a:r>
              <a:endParaRPr lang="zh-CN" altLang="en-US" sz="2000" b="1" dirty="0">
                <a:solidFill>
                  <a:srgbClr val="36373B"/>
                </a:solidFill>
                <a:latin typeface="字魂59号-创粗黑" panose="00000500000000000000" pitchFamily="2" charset="-122"/>
                <a:ea typeface="字魂59号-创粗黑" panose="00000500000000000000" pitchFamily="2" charset="-122"/>
              </a:endParaRPr>
            </a:p>
            <a:p>
              <a:pPr lvl="0"/>
              <a:endParaRPr lang="zh-CN" altLang="en-US" sz="2000" dirty="0">
                <a:solidFill>
                  <a:prstClr val="black"/>
                </a:solidFill>
                <a:cs typeface="+mn-ea"/>
                <a:sym typeface="+mn-lt"/>
              </a:endParaRPr>
            </a:p>
          </p:txBody>
        </p:sp>
        <p:sp>
          <p:nvSpPr>
            <p:cNvPr id="30" name="矩形 29"/>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1" name="组合 30"/>
          <p:cNvGrpSpPr/>
          <p:nvPr/>
        </p:nvGrpSpPr>
        <p:grpSpPr>
          <a:xfrm>
            <a:off x="1431231" y="4490823"/>
            <a:ext cx="1934629" cy="1228324"/>
            <a:chOff x="468937" y="2419540"/>
            <a:chExt cx="1934629" cy="1228324"/>
          </a:xfrm>
        </p:grpSpPr>
        <p:sp>
          <p:nvSpPr>
            <p:cNvPr id="32"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3" name="矩形 32"/>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4" name="组合 33"/>
          <p:cNvGrpSpPr/>
          <p:nvPr/>
        </p:nvGrpSpPr>
        <p:grpSpPr>
          <a:xfrm>
            <a:off x="9138317" y="2041537"/>
            <a:ext cx="1934629" cy="1228324"/>
            <a:chOff x="468937" y="2419540"/>
            <a:chExt cx="1934629" cy="1228324"/>
          </a:xfrm>
        </p:grpSpPr>
        <p:sp>
          <p:nvSpPr>
            <p:cNvPr id="35"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6" name="矩形 35"/>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7" name="组合 36"/>
          <p:cNvGrpSpPr/>
          <p:nvPr/>
        </p:nvGrpSpPr>
        <p:grpSpPr>
          <a:xfrm>
            <a:off x="9138317" y="4490823"/>
            <a:ext cx="1934629" cy="1228324"/>
            <a:chOff x="468937" y="2419540"/>
            <a:chExt cx="1934629" cy="1228324"/>
          </a:xfrm>
        </p:grpSpPr>
        <p:sp>
          <p:nvSpPr>
            <p:cNvPr id="38"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9" name="矩形 38"/>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1000"/>
                                        <p:tgtEl>
                                          <p:spTgt spid="37"/>
                                        </p:tgtEl>
                                      </p:cBhvr>
                                    </p:animEffect>
                                    <p:anim calcmode="lin" valueType="num">
                                      <p:cBhvr>
                                        <p:cTn id="29" dur="1000" fill="hold"/>
                                        <p:tgtEl>
                                          <p:spTgt spid="37"/>
                                        </p:tgtEl>
                                        <p:attrNameLst>
                                          <p:attrName>ppt_x</p:attrName>
                                        </p:attrNameLst>
                                      </p:cBhvr>
                                      <p:tavLst>
                                        <p:tav tm="0">
                                          <p:val>
                                            <p:strVal val="#ppt_x"/>
                                          </p:val>
                                        </p:tav>
                                        <p:tav tm="100000">
                                          <p:val>
                                            <p:strVal val="#ppt_x"/>
                                          </p:val>
                                        </p:tav>
                                      </p:tavLst>
                                    </p:anim>
                                    <p:anim calcmode="lin" valueType="num">
                                      <p:cBhvr>
                                        <p:cTn id="30"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1000"/>
                                        <p:tgtEl>
                                          <p:spTgt spid="20"/>
                                        </p:tgtEl>
                                      </p:cBhvr>
                                    </p:animEffect>
                                    <p:anim calcmode="lin" valueType="num">
                                      <p:cBhvr>
                                        <p:cTn id="41" dur="1000" fill="hold"/>
                                        <p:tgtEl>
                                          <p:spTgt spid="20"/>
                                        </p:tgtEl>
                                        <p:attrNameLst>
                                          <p:attrName>ppt_x</p:attrName>
                                        </p:attrNameLst>
                                      </p:cBhvr>
                                      <p:tavLst>
                                        <p:tav tm="0">
                                          <p:val>
                                            <p:strVal val="#ppt_x"/>
                                          </p:val>
                                        </p:tav>
                                        <p:tav tm="100000">
                                          <p:val>
                                            <p:strVal val="#ppt_x"/>
                                          </p:val>
                                        </p:tav>
                                      </p:tavLst>
                                    </p:anim>
                                    <p:anim calcmode="lin" valueType="num">
                                      <p:cBhvr>
                                        <p:cTn id="42" dur="1000" fill="hold"/>
                                        <p:tgtEl>
                                          <p:spTgt spid="2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1000"/>
                                        <p:tgtEl>
                                          <p:spTgt spid="21"/>
                                        </p:tgtEl>
                                      </p:cBhvr>
                                    </p:animEffect>
                                    <p:anim calcmode="lin" valueType="num">
                                      <p:cBhvr>
                                        <p:cTn id="46" dur="1000" fill="hold"/>
                                        <p:tgtEl>
                                          <p:spTgt spid="21"/>
                                        </p:tgtEl>
                                        <p:attrNameLst>
                                          <p:attrName>ppt_x</p:attrName>
                                        </p:attrNameLst>
                                      </p:cBhvr>
                                      <p:tavLst>
                                        <p:tav tm="0">
                                          <p:val>
                                            <p:strVal val="#ppt_x"/>
                                          </p:val>
                                        </p:tav>
                                        <p:tav tm="100000">
                                          <p:val>
                                            <p:strVal val="#ppt_x"/>
                                          </p:val>
                                        </p:tav>
                                      </p:tavLst>
                                    </p:anim>
                                    <p:anim calcmode="lin" valueType="num">
                                      <p:cBhvr>
                                        <p:cTn id="47" dur="1000" fill="hold"/>
                                        <p:tgtEl>
                                          <p:spTgt spid="21"/>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1000"/>
                                        <p:tgtEl>
                                          <p:spTgt spid="22"/>
                                        </p:tgtEl>
                                      </p:cBhvr>
                                    </p:animEffect>
                                    <p:anim calcmode="lin" valueType="num">
                                      <p:cBhvr>
                                        <p:cTn id="51" dur="1000" fill="hold"/>
                                        <p:tgtEl>
                                          <p:spTgt spid="22"/>
                                        </p:tgtEl>
                                        <p:attrNameLst>
                                          <p:attrName>ppt_x</p:attrName>
                                        </p:attrNameLst>
                                      </p:cBhvr>
                                      <p:tavLst>
                                        <p:tav tm="0">
                                          <p:val>
                                            <p:strVal val="#ppt_x"/>
                                          </p:val>
                                        </p:tav>
                                        <p:tav tm="100000">
                                          <p:val>
                                            <p:strVal val="#ppt_x"/>
                                          </p:val>
                                        </p:tav>
                                      </p:tavLst>
                                    </p:anim>
                                    <p:anim calcmode="lin" valueType="num">
                                      <p:cBhvr>
                                        <p:cTn id="52" dur="1000" fill="hold"/>
                                        <p:tgtEl>
                                          <p:spTgt spid="22"/>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1000"/>
                                        <p:tgtEl>
                                          <p:spTgt spid="23"/>
                                        </p:tgtEl>
                                      </p:cBhvr>
                                    </p:animEffect>
                                    <p:anim calcmode="lin" valueType="num">
                                      <p:cBhvr>
                                        <p:cTn id="56" dur="1000" fill="hold"/>
                                        <p:tgtEl>
                                          <p:spTgt spid="23"/>
                                        </p:tgtEl>
                                        <p:attrNameLst>
                                          <p:attrName>ppt_x</p:attrName>
                                        </p:attrNameLst>
                                      </p:cBhvr>
                                      <p:tavLst>
                                        <p:tav tm="0">
                                          <p:val>
                                            <p:strVal val="#ppt_x"/>
                                          </p:val>
                                        </p:tav>
                                        <p:tav tm="100000">
                                          <p:val>
                                            <p:strVal val="#ppt_x"/>
                                          </p:val>
                                        </p:tav>
                                      </p:tavLst>
                                    </p:anim>
                                    <p:anim calcmode="lin" valueType="num">
                                      <p:cBhvr>
                                        <p:cTn id="57" dur="1000" fill="hold"/>
                                        <p:tgtEl>
                                          <p:spTgt spid="23"/>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1000"/>
                                        <p:tgtEl>
                                          <p:spTgt spid="24"/>
                                        </p:tgtEl>
                                      </p:cBhvr>
                                    </p:animEffect>
                                    <p:anim calcmode="lin" valueType="num">
                                      <p:cBhvr>
                                        <p:cTn id="61" dur="1000" fill="hold"/>
                                        <p:tgtEl>
                                          <p:spTgt spid="24"/>
                                        </p:tgtEl>
                                        <p:attrNameLst>
                                          <p:attrName>ppt_x</p:attrName>
                                        </p:attrNameLst>
                                      </p:cBhvr>
                                      <p:tavLst>
                                        <p:tav tm="0">
                                          <p:val>
                                            <p:strVal val="#ppt_x"/>
                                          </p:val>
                                        </p:tav>
                                        <p:tav tm="100000">
                                          <p:val>
                                            <p:strVal val="#ppt_x"/>
                                          </p:val>
                                        </p:tav>
                                      </p:tavLst>
                                    </p:anim>
                                    <p:anim calcmode="lin" valueType="num">
                                      <p:cBhvr>
                                        <p:cTn id="62" dur="1000" fill="hold"/>
                                        <p:tgtEl>
                                          <p:spTgt spid="24"/>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0"/>
                                        <p:tgtEl>
                                          <p:spTgt spid="25"/>
                                        </p:tgtEl>
                                      </p:cBhvr>
                                    </p:animEffect>
                                    <p:anim calcmode="lin" valueType="num">
                                      <p:cBhvr>
                                        <p:cTn id="66" dur="1000" fill="hold"/>
                                        <p:tgtEl>
                                          <p:spTgt spid="25"/>
                                        </p:tgtEl>
                                        <p:attrNameLst>
                                          <p:attrName>ppt_x</p:attrName>
                                        </p:attrNameLst>
                                      </p:cBhvr>
                                      <p:tavLst>
                                        <p:tav tm="0">
                                          <p:val>
                                            <p:strVal val="#ppt_x"/>
                                          </p:val>
                                        </p:tav>
                                        <p:tav tm="100000">
                                          <p:val>
                                            <p:strVal val="#ppt_x"/>
                                          </p:val>
                                        </p:tav>
                                      </p:tavLst>
                                    </p:anim>
                                    <p:anim calcmode="lin" valueType="num">
                                      <p:cBhvr>
                                        <p:cTn id="67" dur="1000" fill="hold"/>
                                        <p:tgtEl>
                                          <p:spTgt spid="25"/>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1000"/>
                                        <p:tgtEl>
                                          <p:spTgt spid="26"/>
                                        </p:tgtEl>
                                      </p:cBhvr>
                                    </p:animEffect>
                                    <p:anim calcmode="lin" valueType="num">
                                      <p:cBhvr>
                                        <p:cTn id="71" dur="1000" fill="hold"/>
                                        <p:tgtEl>
                                          <p:spTgt spid="26"/>
                                        </p:tgtEl>
                                        <p:attrNameLst>
                                          <p:attrName>ppt_x</p:attrName>
                                        </p:attrNameLst>
                                      </p:cBhvr>
                                      <p:tavLst>
                                        <p:tav tm="0">
                                          <p:val>
                                            <p:strVal val="#ppt_x"/>
                                          </p:val>
                                        </p:tav>
                                        <p:tav tm="100000">
                                          <p:val>
                                            <p:strVal val="#ppt_x"/>
                                          </p:val>
                                        </p:tav>
                                      </p:tavLst>
                                    </p:anim>
                                    <p:anim calcmode="lin" valueType="num">
                                      <p:cBhvr>
                                        <p:cTn id="72" dur="1000" fill="hold"/>
                                        <p:tgtEl>
                                          <p:spTgt spid="26"/>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1000"/>
                                        <p:tgtEl>
                                          <p:spTgt spid="27"/>
                                        </p:tgtEl>
                                      </p:cBhvr>
                                    </p:animEffect>
                                    <p:anim calcmode="lin" valueType="num">
                                      <p:cBhvr>
                                        <p:cTn id="76" dur="1000" fill="hold"/>
                                        <p:tgtEl>
                                          <p:spTgt spid="27"/>
                                        </p:tgtEl>
                                        <p:attrNameLst>
                                          <p:attrName>ppt_x</p:attrName>
                                        </p:attrNameLst>
                                      </p:cBhvr>
                                      <p:tavLst>
                                        <p:tav tm="0">
                                          <p:val>
                                            <p:strVal val="#ppt_x"/>
                                          </p:val>
                                        </p:tav>
                                        <p:tav tm="100000">
                                          <p:val>
                                            <p:strVal val="#ppt_x"/>
                                          </p:val>
                                        </p:tav>
                                      </p:tavLst>
                                    </p:anim>
                                    <p:anim calcmode="lin" valueType="num">
                                      <p:cBhvr>
                                        <p:cTn id="77"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岗位经历</a:t>
              </a:r>
              <a:endParaRPr lang="zh-CN" altLang="en-US" sz="3200" b="1" dirty="0">
                <a:solidFill>
                  <a:srgbClr val="659586"/>
                </a:solidFill>
                <a:cs typeface="+mn-ea"/>
                <a:sym typeface="+mn-lt"/>
              </a:endParaRPr>
            </a:p>
          </p:txBody>
        </p:sp>
      </p:grpSp>
      <p:sp>
        <p:nvSpPr>
          <p:cNvPr id="8" name="椭圆 7"/>
          <p:cNvSpPr/>
          <p:nvPr/>
        </p:nvSpPr>
        <p:spPr>
          <a:xfrm>
            <a:off x="8971954" y="2256135"/>
            <a:ext cx="1338828" cy="1338828"/>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a:off x="2174161" y="2256135"/>
            <a:ext cx="1338828" cy="1338828"/>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3512989" y="2103932"/>
            <a:ext cx="1599573" cy="1599573"/>
          </a:xfrm>
          <a:prstGeom prst="ellipse">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289217" y="2083025"/>
            <a:ext cx="1599573" cy="1599573"/>
          </a:xfrm>
          <a:prstGeom prst="ellipse">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075506" y="1757429"/>
            <a:ext cx="2250767" cy="2250767"/>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234920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高效</a:t>
            </a:r>
            <a:endParaRPr lang="zh-CN" altLang="en-US" sz="2800" dirty="0">
              <a:solidFill>
                <a:schemeClr val="bg1"/>
              </a:solidFill>
              <a:cs typeface="+mn-ea"/>
              <a:sym typeface="+mn-lt"/>
            </a:endParaRPr>
          </a:p>
        </p:txBody>
      </p:sp>
      <p:sp>
        <p:nvSpPr>
          <p:cNvPr id="14" name="TextBox 13"/>
          <p:cNvSpPr txBox="1"/>
          <p:nvPr/>
        </p:nvSpPr>
        <p:spPr>
          <a:xfrm>
            <a:off x="3861371" y="2642109"/>
            <a:ext cx="902811" cy="523220"/>
          </a:xfrm>
          <a:prstGeom prst="rect">
            <a:avLst/>
          </a:prstGeom>
          <a:noFill/>
        </p:spPr>
        <p:txBody>
          <a:bodyPr wrap="none" rtlCol="0">
            <a:spAutoFit/>
          </a:bodyPr>
          <a:lstStyle/>
          <a:p>
            <a:r>
              <a:rPr lang="zh-CN" altLang="en-US" sz="2800" dirty="0">
                <a:solidFill>
                  <a:schemeClr val="bg1"/>
                </a:solidFill>
                <a:cs typeface="+mn-ea"/>
                <a:sym typeface="+mn-lt"/>
              </a:rPr>
              <a:t>激情</a:t>
            </a:r>
            <a:endParaRPr lang="zh-CN" altLang="en-US" sz="2800" dirty="0">
              <a:solidFill>
                <a:schemeClr val="bg1"/>
              </a:solidFill>
              <a:cs typeface="+mn-ea"/>
              <a:sym typeface="+mn-lt"/>
            </a:endParaRPr>
          </a:p>
        </p:txBody>
      </p:sp>
      <p:sp>
        <p:nvSpPr>
          <p:cNvPr id="15" name="TextBox 14"/>
          <p:cNvSpPr txBox="1"/>
          <p:nvPr/>
        </p:nvSpPr>
        <p:spPr>
          <a:xfrm>
            <a:off x="5589563" y="2498093"/>
            <a:ext cx="1313180" cy="769441"/>
          </a:xfrm>
          <a:prstGeom prst="rect">
            <a:avLst/>
          </a:prstGeom>
          <a:noFill/>
        </p:spPr>
        <p:txBody>
          <a:bodyPr wrap="none" rtlCol="0">
            <a:spAutoFit/>
          </a:bodyPr>
          <a:lstStyle/>
          <a:p>
            <a:r>
              <a:rPr lang="zh-CN" altLang="en-US" sz="4400" dirty="0">
                <a:solidFill>
                  <a:schemeClr val="bg1"/>
                </a:solidFill>
                <a:cs typeface="+mn-ea"/>
                <a:sym typeface="+mn-lt"/>
              </a:rPr>
              <a:t>爱心</a:t>
            </a:r>
            <a:endParaRPr lang="zh-CN" altLang="en-US" sz="4400" dirty="0">
              <a:solidFill>
                <a:schemeClr val="bg1"/>
              </a:solidFill>
              <a:cs typeface="+mn-ea"/>
              <a:sym typeface="+mn-lt"/>
            </a:endParaRPr>
          </a:p>
        </p:txBody>
      </p:sp>
      <p:sp>
        <p:nvSpPr>
          <p:cNvPr id="16" name="TextBox 15"/>
          <p:cNvSpPr txBox="1"/>
          <p:nvPr/>
        </p:nvSpPr>
        <p:spPr>
          <a:xfrm>
            <a:off x="774980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责任</a:t>
            </a:r>
            <a:endParaRPr lang="zh-CN" altLang="en-US" sz="2800" dirty="0">
              <a:solidFill>
                <a:schemeClr val="bg1"/>
              </a:solidFill>
              <a:cs typeface="+mn-ea"/>
              <a:sym typeface="+mn-lt"/>
            </a:endParaRPr>
          </a:p>
        </p:txBody>
      </p:sp>
      <p:sp>
        <p:nvSpPr>
          <p:cNvPr id="17" name="TextBox 16"/>
          <p:cNvSpPr txBox="1"/>
          <p:nvPr/>
        </p:nvSpPr>
        <p:spPr>
          <a:xfrm>
            <a:off x="918996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忠诚</a:t>
            </a:r>
            <a:endParaRPr lang="zh-CN" altLang="en-US" sz="2800" dirty="0">
              <a:solidFill>
                <a:schemeClr val="bg1"/>
              </a:solidFill>
              <a:cs typeface="+mn-ea"/>
              <a:sym typeface="+mn-lt"/>
            </a:endParaRPr>
          </a:p>
        </p:txBody>
      </p:sp>
      <p:sp>
        <p:nvSpPr>
          <p:cNvPr id="18" name="矩形 17"/>
          <p:cNvSpPr/>
          <p:nvPr/>
        </p:nvSpPr>
        <p:spPr>
          <a:xfrm>
            <a:off x="2133179" y="4509120"/>
            <a:ext cx="8136903" cy="1338828"/>
          </a:xfrm>
          <a:prstGeom prst="rect">
            <a:avLst/>
          </a:prstGeom>
          <a:noFill/>
        </p:spPr>
        <p:txBody>
          <a:bodyPr wrap="square" rtlCol="0">
            <a:spAutoFit/>
          </a:bodyPr>
          <a:lstStyle/>
          <a:p>
            <a:pPr algn="just">
              <a:lnSpc>
                <a:spcPct val="150000"/>
              </a:lnSpc>
            </a:pPr>
            <a:r>
              <a:rPr lang="zh-CN" altLang="en-US" dirty="0">
                <a:solidFill>
                  <a:schemeClr val="tx1">
                    <a:lumMod val="85000"/>
                    <a:lumOff val="15000"/>
                  </a:schemeClr>
                </a:solidFill>
                <a:cs typeface="+mn-ea"/>
                <a:sym typeface="+mn-lt"/>
              </a:rPr>
              <a:t>自我评价就是自己的职业生涯的一个概括</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领域的专家，</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年的经验，</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成绩</a:t>
            </a:r>
            <a:r>
              <a:rPr lang="en-US" altLang="zh-CN" dirty="0">
                <a:solidFill>
                  <a:schemeClr val="tx1">
                    <a:lumMod val="85000"/>
                    <a:lumOff val="15000"/>
                  </a:schemeClr>
                </a:solidFill>
                <a:cs typeface="+mn-ea"/>
                <a:sym typeface="+mn-lt"/>
              </a:rPr>
              <a:t>,</a:t>
            </a:r>
            <a:r>
              <a:rPr lang="zh-CN" altLang="en-US" dirty="0">
                <a:solidFill>
                  <a:schemeClr val="tx1">
                    <a:lumMod val="85000"/>
                    <a:lumOff val="15000"/>
                  </a:schemeClr>
                </a:solidFill>
                <a:cs typeface="+mn-ea"/>
                <a:sym typeface="+mn-lt"/>
              </a:rPr>
              <a:t>自己擅长策划组织活动，同样你可以挑选一个你组织策划过的活动，说明它的难度和你做得有多好</a:t>
            </a:r>
            <a:endParaRPr lang="zh-CN" altLang="en-US"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0-#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0-#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0-#ppt_w/2"/>
                                          </p:val>
                                        </p:tav>
                                        <p:tav tm="100000">
                                          <p:val>
                                            <p:strVal val="#ppt_x"/>
                                          </p:val>
                                        </p:tav>
                                      </p:tavLst>
                                    </p:anim>
                                    <p:anim calcmode="lin" valueType="num">
                                      <p:cBhvr additive="base">
                                        <p:cTn id="24" dur="500" fill="hold"/>
                                        <p:tgtEl>
                                          <p:spTgt spid="17"/>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30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0-#ppt_w/2"/>
                                          </p:val>
                                        </p:tav>
                                        <p:tav tm="100000">
                                          <p:val>
                                            <p:strVal val="#ppt_x"/>
                                          </p:val>
                                        </p:tav>
                                      </p:tavLst>
                                    </p:anim>
                                    <p:anim calcmode="lin" valueType="num">
                                      <p:cBhvr additive="base">
                                        <p:cTn id="28" dur="10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sp>
        <p:nvSpPr>
          <p:cNvPr id="8" name="Rectangle 20"/>
          <p:cNvSpPr/>
          <p:nvPr/>
        </p:nvSpPr>
        <p:spPr>
          <a:xfrm>
            <a:off x="5680953" y="2572744"/>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grpSp>
        <p:nvGrpSpPr>
          <p:cNvPr id="9" name="Group 21"/>
          <p:cNvGrpSpPr/>
          <p:nvPr/>
        </p:nvGrpSpPr>
        <p:grpSpPr>
          <a:xfrm>
            <a:off x="6736676" y="1735282"/>
            <a:ext cx="329467" cy="479225"/>
            <a:chOff x="4838700" y="2774950"/>
            <a:chExt cx="279400" cy="406400"/>
          </a:xfrm>
          <a:solidFill>
            <a:srgbClr val="659586"/>
          </a:solidFill>
          <a:effectLst/>
        </p:grpSpPr>
        <p:sp>
          <p:nvSpPr>
            <p:cNvPr id="10" name="Freeform 60"/>
            <p:cNvSpPr>
              <a:spLocks noEditPoints="1"/>
            </p:cNvSpPr>
            <p:nvPr/>
          </p:nvSpPr>
          <p:spPr bwMode="auto">
            <a:xfrm>
              <a:off x="4838700" y="2774950"/>
              <a:ext cx="279400" cy="406400"/>
            </a:xfrm>
            <a:custGeom>
              <a:avLst/>
              <a:gdLst/>
              <a:ahLst/>
              <a:cxnLst>
                <a:cxn ang="0">
                  <a:pos x="88" y="0"/>
                </a:cxn>
                <a:cxn ang="0">
                  <a:pos x="54" y="6"/>
                </a:cxn>
                <a:cxn ang="0">
                  <a:pos x="26" y="26"/>
                </a:cxn>
                <a:cxn ang="0">
                  <a:pos x="6" y="54"/>
                </a:cxn>
                <a:cxn ang="0">
                  <a:pos x="0" y="88"/>
                </a:cxn>
                <a:cxn ang="0">
                  <a:pos x="2" y="100"/>
                </a:cxn>
                <a:cxn ang="0">
                  <a:pos x="16" y="138"/>
                </a:cxn>
                <a:cxn ang="0">
                  <a:pos x="40" y="184"/>
                </a:cxn>
                <a:cxn ang="0">
                  <a:pos x="50" y="214"/>
                </a:cxn>
                <a:cxn ang="0">
                  <a:pos x="62" y="246"/>
                </a:cxn>
                <a:cxn ang="0">
                  <a:pos x="76" y="254"/>
                </a:cxn>
                <a:cxn ang="0">
                  <a:pos x="88" y="256"/>
                </a:cxn>
                <a:cxn ang="0">
                  <a:pos x="108" y="252"/>
                </a:cxn>
                <a:cxn ang="0">
                  <a:pos x="118" y="238"/>
                </a:cxn>
                <a:cxn ang="0">
                  <a:pos x="136" y="184"/>
                </a:cxn>
                <a:cxn ang="0">
                  <a:pos x="146" y="162"/>
                </a:cxn>
                <a:cxn ang="0">
                  <a:pos x="172" y="112"/>
                </a:cxn>
                <a:cxn ang="0">
                  <a:pos x="176" y="88"/>
                </a:cxn>
                <a:cxn ang="0">
                  <a:pos x="174" y="70"/>
                </a:cxn>
                <a:cxn ang="0">
                  <a:pos x="160" y="38"/>
                </a:cxn>
                <a:cxn ang="0">
                  <a:pos x="138" y="16"/>
                </a:cxn>
                <a:cxn ang="0">
                  <a:pos x="106" y="2"/>
                </a:cxn>
                <a:cxn ang="0">
                  <a:pos x="108" y="218"/>
                </a:cxn>
                <a:cxn ang="0">
                  <a:pos x="70" y="222"/>
                </a:cxn>
                <a:cxn ang="0">
                  <a:pos x="64" y="208"/>
                </a:cxn>
                <a:cxn ang="0">
                  <a:pos x="114" y="200"/>
                </a:cxn>
                <a:cxn ang="0">
                  <a:pos x="112" y="208"/>
                </a:cxn>
                <a:cxn ang="0">
                  <a:pos x="108" y="218"/>
                </a:cxn>
                <a:cxn ang="0">
                  <a:pos x="62" y="200"/>
                </a:cxn>
                <a:cxn ang="0">
                  <a:pos x="120" y="184"/>
                </a:cxn>
                <a:cxn ang="0">
                  <a:pos x="116" y="192"/>
                </a:cxn>
                <a:cxn ang="0">
                  <a:pos x="88" y="240"/>
                </a:cxn>
                <a:cxn ang="0">
                  <a:pos x="82" y="240"/>
                </a:cxn>
                <a:cxn ang="0">
                  <a:pos x="76" y="236"/>
                </a:cxn>
                <a:cxn ang="0">
                  <a:pos x="106" y="226"/>
                </a:cxn>
                <a:cxn ang="0">
                  <a:pos x="102" y="234"/>
                </a:cxn>
                <a:cxn ang="0">
                  <a:pos x="94" y="240"/>
                </a:cxn>
                <a:cxn ang="0">
                  <a:pos x="126" y="168"/>
                </a:cxn>
                <a:cxn ang="0">
                  <a:pos x="50" y="168"/>
                </a:cxn>
                <a:cxn ang="0">
                  <a:pos x="38" y="142"/>
                </a:cxn>
                <a:cxn ang="0">
                  <a:pos x="18" y="100"/>
                </a:cxn>
                <a:cxn ang="0">
                  <a:pos x="16" y="88"/>
                </a:cxn>
                <a:cxn ang="0">
                  <a:pos x="22" y="60"/>
                </a:cxn>
                <a:cxn ang="0">
                  <a:pos x="38" y="38"/>
                </a:cxn>
                <a:cxn ang="0">
                  <a:pos x="60" y="22"/>
                </a:cxn>
                <a:cxn ang="0">
                  <a:pos x="88" y="16"/>
                </a:cxn>
                <a:cxn ang="0">
                  <a:pos x="102" y="18"/>
                </a:cxn>
                <a:cxn ang="0">
                  <a:pos x="128" y="28"/>
                </a:cxn>
                <a:cxn ang="0">
                  <a:pos x="148" y="48"/>
                </a:cxn>
                <a:cxn ang="0">
                  <a:pos x="158" y="74"/>
                </a:cxn>
                <a:cxn ang="0">
                  <a:pos x="160" y="88"/>
                </a:cxn>
                <a:cxn ang="0">
                  <a:pos x="154" y="114"/>
                </a:cxn>
                <a:cxn ang="0">
                  <a:pos x="138" y="142"/>
                </a:cxn>
              </a:cxnLst>
              <a:rect l="0" t="0" r="r" b="b"/>
              <a:pathLst>
                <a:path w="176" h="256">
                  <a:moveTo>
                    <a:pt x="88" y="0"/>
                  </a:moveTo>
                  <a:lnTo>
                    <a:pt x="88" y="0"/>
                  </a:lnTo>
                  <a:lnTo>
                    <a:pt x="70" y="2"/>
                  </a:lnTo>
                  <a:lnTo>
                    <a:pt x="54" y="6"/>
                  </a:lnTo>
                  <a:lnTo>
                    <a:pt x="38" y="16"/>
                  </a:lnTo>
                  <a:lnTo>
                    <a:pt x="26" y="26"/>
                  </a:lnTo>
                  <a:lnTo>
                    <a:pt x="16" y="38"/>
                  </a:lnTo>
                  <a:lnTo>
                    <a:pt x="6" y="54"/>
                  </a:lnTo>
                  <a:lnTo>
                    <a:pt x="2" y="70"/>
                  </a:lnTo>
                  <a:lnTo>
                    <a:pt x="0" y="88"/>
                  </a:lnTo>
                  <a:lnTo>
                    <a:pt x="0" y="88"/>
                  </a:lnTo>
                  <a:lnTo>
                    <a:pt x="2" y="100"/>
                  </a:lnTo>
                  <a:lnTo>
                    <a:pt x="4" y="112"/>
                  </a:lnTo>
                  <a:lnTo>
                    <a:pt x="16" y="138"/>
                  </a:lnTo>
                  <a:lnTo>
                    <a:pt x="30" y="162"/>
                  </a:lnTo>
                  <a:lnTo>
                    <a:pt x="40" y="184"/>
                  </a:lnTo>
                  <a:lnTo>
                    <a:pt x="40" y="184"/>
                  </a:lnTo>
                  <a:lnTo>
                    <a:pt x="50" y="214"/>
                  </a:lnTo>
                  <a:lnTo>
                    <a:pt x="58" y="238"/>
                  </a:lnTo>
                  <a:lnTo>
                    <a:pt x="62" y="246"/>
                  </a:lnTo>
                  <a:lnTo>
                    <a:pt x="68" y="252"/>
                  </a:lnTo>
                  <a:lnTo>
                    <a:pt x="76" y="254"/>
                  </a:lnTo>
                  <a:lnTo>
                    <a:pt x="88" y="256"/>
                  </a:lnTo>
                  <a:lnTo>
                    <a:pt x="88" y="256"/>
                  </a:lnTo>
                  <a:lnTo>
                    <a:pt x="100" y="254"/>
                  </a:lnTo>
                  <a:lnTo>
                    <a:pt x="108" y="252"/>
                  </a:lnTo>
                  <a:lnTo>
                    <a:pt x="114" y="246"/>
                  </a:lnTo>
                  <a:lnTo>
                    <a:pt x="118" y="238"/>
                  </a:lnTo>
                  <a:lnTo>
                    <a:pt x="126" y="214"/>
                  </a:lnTo>
                  <a:lnTo>
                    <a:pt x="136" y="184"/>
                  </a:lnTo>
                  <a:lnTo>
                    <a:pt x="136" y="184"/>
                  </a:lnTo>
                  <a:lnTo>
                    <a:pt x="146" y="162"/>
                  </a:lnTo>
                  <a:lnTo>
                    <a:pt x="160" y="138"/>
                  </a:lnTo>
                  <a:lnTo>
                    <a:pt x="172" y="112"/>
                  </a:lnTo>
                  <a:lnTo>
                    <a:pt x="174" y="100"/>
                  </a:lnTo>
                  <a:lnTo>
                    <a:pt x="176" y="88"/>
                  </a:lnTo>
                  <a:lnTo>
                    <a:pt x="176" y="88"/>
                  </a:lnTo>
                  <a:lnTo>
                    <a:pt x="174" y="70"/>
                  </a:lnTo>
                  <a:lnTo>
                    <a:pt x="170" y="54"/>
                  </a:lnTo>
                  <a:lnTo>
                    <a:pt x="160" y="38"/>
                  </a:lnTo>
                  <a:lnTo>
                    <a:pt x="150" y="26"/>
                  </a:lnTo>
                  <a:lnTo>
                    <a:pt x="138" y="16"/>
                  </a:lnTo>
                  <a:lnTo>
                    <a:pt x="122" y="6"/>
                  </a:lnTo>
                  <a:lnTo>
                    <a:pt x="106" y="2"/>
                  </a:lnTo>
                  <a:lnTo>
                    <a:pt x="88" y="0"/>
                  </a:lnTo>
                  <a:close/>
                  <a:moveTo>
                    <a:pt x="108" y="218"/>
                  </a:moveTo>
                  <a:lnTo>
                    <a:pt x="70" y="222"/>
                  </a:lnTo>
                  <a:lnTo>
                    <a:pt x="70" y="222"/>
                  </a:lnTo>
                  <a:lnTo>
                    <a:pt x="64" y="208"/>
                  </a:lnTo>
                  <a:lnTo>
                    <a:pt x="64" y="208"/>
                  </a:lnTo>
                  <a:lnTo>
                    <a:pt x="64" y="206"/>
                  </a:lnTo>
                  <a:lnTo>
                    <a:pt x="114" y="200"/>
                  </a:lnTo>
                  <a:lnTo>
                    <a:pt x="114" y="200"/>
                  </a:lnTo>
                  <a:lnTo>
                    <a:pt x="112" y="208"/>
                  </a:lnTo>
                  <a:lnTo>
                    <a:pt x="112" y="208"/>
                  </a:lnTo>
                  <a:lnTo>
                    <a:pt x="108" y="218"/>
                  </a:lnTo>
                  <a:close/>
                  <a:moveTo>
                    <a:pt x="62" y="200"/>
                  </a:moveTo>
                  <a:lnTo>
                    <a:pt x="62" y="200"/>
                  </a:lnTo>
                  <a:lnTo>
                    <a:pt x="56" y="184"/>
                  </a:lnTo>
                  <a:lnTo>
                    <a:pt x="120" y="184"/>
                  </a:lnTo>
                  <a:lnTo>
                    <a:pt x="120" y="184"/>
                  </a:lnTo>
                  <a:lnTo>
                    <a:pt x="116" y="192"/>
                  </a:lnTo>
                  <a:lnTo>
                    <a:pt x="62" y="200"/>
                  </a:lnTo>
                  <a:close/>
                  <a:moveTo>
                    <a:pt x="88" y="240"/>
                  </a:moveTo>
                  <a:lnTo>
                    <a:pt x="88" y="240"/>
                  </a:lnTo>
                  <a:lnTo>
                    <a:pt x="82" y="240"/>
                  </a:lnTo>
                  <a:lnTo>
                    <a:pt x="78" y="238"/>
                  </a:lnTo>
                  <a:lnTo>
                    <a:pt x="76" y="236"/>
                  </a:lnTo>
                  <a:lnTo>
                    <a:pt x="72" y="230"/>
                  </a:lnTo>
                  <a:lnTo>
                    <a:pt x="106" y="226"/>
                  </a:lnTo>
                  <a:lnTo>
                    <a:pt x="106" y="226"/>
                  </a:lnTo>
                  <a:lnTo>
                    <a:pt x="102" y="234"/>
                  </a:lnTo>
                  <a:lnTo>
                    <a:pt x="98" y="238"/>
                  </a:lnTo>
                  <a:lnTo>
                    <a:pt x="94" y="240"/>
                  </a:lnTo>
                  <a:lnTo>
                    <a:pt x="88" y="240"/>
                  </a:lnTo>
                  <a:close/>
                  <a:moveTo>
                    <a:pt x="126" y="168"/>
                  </a:moveTo>
                  <a:lnTo>
                    <a:pt x="50" y="168"/>
                  </a:lnTo>
                  <a:lnTo>
                    <a:pt x="50" y="168"/>
                  </a:lnTo>
                  <a:lnTo>
                    <a:pt x="38" y="142"/>
                  </a:lnTo>
                  <a:lnTo>
                    <a:pt x="38" y="142"/>
                  </a:lnTo>
                  <a:lnTo>
                    <a:pt x="22" y="114"/>
                  </a:lnTo>
                  <a:lnTo>
                    <a:pt x="18" y="100"/>
                  </a:lnTo>
                  <a:lnTo>
                    <a:pt x="16" y="88"/>
                  </a:lnTo>
                  <a:lnTo>
                    <a:pt x="16" y="88"/>
                  </a:lnTo>
                  <a:lnTo>
                    <a:pt x="18" y="74"/>
                  </a:lnTo>
                  <a:lnTo>
                    <a:pt x="22" y="60"/>
                  </a:lnTo>
                  <a:lnTo>
                    <a:pt x="28" y="48"/>
                  </a:lnTo>
                  <a:lnTo>
                    <a:pt x="38" y="38"/>
                  </a:lnTo>
                  <a:lnTo>
                    <a:pt x="48" y="28"/>
                  </a:lnTo>
                  <a:lnTo>
                    <a:pt x="60" y="22"/>
                  </a:lnTo>
                  <a:lnTo>
                    <a:pt x="74" y="18"/>
                  </a:lnTo>
                  <a:lnTo>
                    <a:pt x="88" y="16"/>
                  </a:lnTo>
                  <a:lnTo>
                    <a:pt x="88" y="16"/>
                  </a:lnTo>
                  <a:lnTo>
                    <a:pt x="102" y="18"/>
                  </a:lnTo>
                  <a:lnTo>
                    <a:pt x="116" y="22"/>
                  </a:lnTo>
                  <a:lnTo>
                    <a:pt x="128" y="28"/>
                  </a:lnTo>
                  <a:lnTo>
                    <a:pt x="138" y="38"/>
                  </a:lnTo>
                  <a:lnTo>
                    <a:pt x="148" y="48"/>
                  </a:lnTo>
                  <a:lnTo>
                    <a:pt x="154" y="60"/>
                  </a:lnTo>
                  <a:lnTo>
                    <a:pt x="158" y="74"/>
                  </a:lnTo>
                  <a:lnTo>
                    <a:pt x="160" y="88"/>
                  </a:lnTo>
                  <a:lnTo>
                    <a:pt x="160" y="88"/>
                  </a:lnTo>
                  <a:lnTo>
                    <a:pt x="158" y="100"/>
                  </a:lnTo>
                  <a:lnTo>
                    <a:pt x="154" y="114"/>
                  </a:lnTo>
                  <a:lnTo>
                    <a:pt x="138" y="142"/>
                  </a:lnTo>
                  <a:lnTo>
                    <a:pt x="138" y="142"/>
                  </a:lnTo>
                  <a:lnTo>
                    <a:pt x="126" y="16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1" name="Freeform 66"/>
            <p:cNvSpPr/>
            <p:nvPr/>
          </p:nvSpPr>
          <p:spPr bwMode="auto">
            <a:xfrm>
              <a:off x="4902200" y="2838450"/>
              <a:ext cx="82550" cy="82550"/>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2" name="Freeform 67"/>
            <p:cNvSpPr/>
            <p:nvPr/>
          </p:nvSpPr>
          <p:spPr bwMode="auto">
            <a:xfrm>
              <a:off x="4902200" y="2838450"/>
              <a:ext cx="82550" cy="82550"/>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13" name="Rectangle 26"/>
          <p:cNvSpPr/>
          <p:nvPr/>
        </p:nvSpPr>
        <p:spPr>
          <a:xfrm>
            <a:off x="8634873" y="2572744"/>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sp>
        <p:nvSpPr>
          <p:cNvPr id="14" name="Freeform 52"/>
          <p:cNvSpPr>
            <a:spLocks noEditPoints="1"/>
          </p:cNvSpPr>
          <p:nvPr/>
        </p:nvSpPr>
        <p:spPr bwMode="auto">
          <a:xfrm>
            <a:off x="9615718" y="1742776"/>
            <a:ext cx="471732" cy="471732"/>
          </a:xfrm>
          <a:custGeom>
            <a:avLst/>
            <a:gdLst/>
            <a:ahLst/>
            <a:cxnLst>
              <a:cxn ang="0">
                <a:pos x="224" y="12"/>
              </a:cxn>
              <a:cxn ang="0">
                <a:pos x="188" y="0"/>
              </a:cxn>
              <a:cxn ang="0">
                <a:pos x="168" y="4"/>
              </a:cxn>
              <a:cxn ang="0">
                <a:pos x="112" y="54"/>
              </a:cxn>
              <a:cxn ang="0">
                <a:pos x="110" y="54"/>
              </a:cxn>
              <a:cxn ang="0">
                <a:pos x="28" y="138"/>
              </a:cxn>
              <a:cxn ang="0">
                <a:pos x="20" y="152"/>
              </a:cxn>
              <a:cxn ang="0">
                <a:pos x="0" y="228"/>
              </a:cxn>
              <a:cxn ang="0">
                <a:pos x="8" y="248"/>
              </a:cxn>
              <a:cxn ang="0">
                <a:pos x="28" y="256"/>
              </a:cxn>
              <a:cxn ang="0">
                <a:pos x="106" y="236"/>
              </a:cxn>
              <a:cxn ang="0">
                <a:pos x="240" y="106"/>
              </a:cxn>
              <a:cxn ang="0">
                <a:pos x="252" y="86"/>
              </a:cxn>
              <a:cxn ang="0">
                <a:pos x="254" y="52"/>
              </a:cxn>
              <a:cxn ang="0">
                <a:pos x="236" y="20"/>
              </a:cxn>
              <a:cxn ang="0">
                <a:pos x="126" y="180"/>
              </a:cxn>
              <a:cxn ang="0">
                <a:pos x="198" y="94"/>
              </a:cxn>
              <a:cxn ang="0">
                <a:pos x="196" y="126"/>
              </a:cxn>
              <a:cxn ang="0">
                <a:pos x="190" y="134"/>
              </a:cxn>
              <a:cxn ang="0">
                <a:pos x="128" y="196"/>
              </a:cxn>
              <a:cxn ang="0">
                <a:pos x="118" y="162"/>
              </a:cxn>
              <a:cxn ang="0">
                <a:pos x="100" y="142"/>
              </a:cxn>
              <a:cxn ang="0">
                <a:pos x="168" y="60"/>
              </a:cxn>
              <a:cxn ang="0">
                <a:pos x="184" y="72"/>
              </a:cxn>
              <a:cxn ang="0">
                <a:pos x="118" y="162"/>
              </a:cxn>
              <a:cxn ang="0">
                <a:pos x="72" y="130"/>
              </a:cxn>
              <a:cxn ang="0">
                <a:pos x="122" y="66"/>
              </a:cxn>
              <a:cxn ang="0">
                <a:pos x="150" y="56"/>
              </a:cxn>
              <a:cxn ang="0">
                <a:pos x="34" y="238"/>
              </a:cxn>
              <a:cxn ang="0">
                <a:pos x="28" y="240"/>
              </a:cxn>
              <a:cxn ang="0">
                <a:pos x="16" y="232"/>
              </a:cxn>
              <a:cxn ang="0">
                <a:pos x="16" y="224"/>
              </a:cxn>
              <a:cxn ang="0">
                <a:pos x="32" y="194"/>
              </a:cxn>
              <a:cxn ang="0">
                <a:pos x="52" y="204"/>
              </a:cxn>
              <a:cxn ang="0">
                <a:pos x="60" y="218"/>
              </a:cxn>
              <a:cxn ang="0">
                <a:pos x="34" y="238"/>
              </a:cxn>
              <a:cxn ang="0">
                <a:pos x="70" y="222"/>
              </a:cxn>
              <a:cxn ang="0">
                <a:pos x="58" y="198"/>
              </a:cxn>
              <a:cxn ang="0">
                <a:pos x="44" y="188"/>
              </a:cxn>
              <a:cxn ang="0">
                <a:pos x="36" y="156"/>
              </a:cxn>
              <a:cxn ang="0">
                <a:pos x="38" y="150"/>
              </a:cxn>
              <a:cxn ang="0">
                <a:pos x="60" y="144"/>
              </a:cxn>
              <a:cxn ang="0">
                <a:pos x="82" y="150"/>
              </a:cxn>
              <a:cxn ang="0">
                <a:pos x="96" y="160"/>
              </a:cxn>
              <a:cxn ang="0">
                <a:pos x="110" y="182"/>
              </a:cxn>
              <a:cxn ang="0">
                <a:pos x="110" y="206"/>
              </a:cxn>
              <a:cxn ang="0">
                <a:pos x="104" y="220"/>
              </a:cxn>
              <a:cxn ang="0">
                <a:pos x="230" y="94"/>
              </a:cxn>
              <a:cxn ang="0">
                <a:pos x="216" y="102"/>
              </a:cxn>
              <a:cxn ang="0">
                <a:pos x="210" y="80"/>
              </a:cxn>
              <a:cxn ang="0">
                <a:pos x="196" y="60"/>
              </a:cxn>
              <a:cxn ang="0">
                <a:pos x="162" y="42"/>
              </a:cxn>
              <a:cxn ang="0">
                <a:pos x="162" y="26"/>
              </a:cxn>
              <a:cxn ang="0">
                <a:pos x="180" y="16"/>
              </a:cxn>
              <a:cxn ang="0">
                <a:pos x="198" y="18"/>
              </a:cxn>
              <a:cxn ang="0">
                <a:pos x="224" y="32"/>
              </a:cxn>
              <a:cxn ang="0">
                <a:pos x="236" y="48"/>
              </a:cxn>
              <a:cxn ang="0">
                <a:pos x="240" y="66"/>
              </a:cxn>
              <a:cxn ang="0">
                <a:pos x="234" y="88"/>
              </a:cxn>
            </a:cxnLst>
            <a:rect l="0" t="0" r="r" b="b"/>
            <a:pathLst>
              <a:path w="256" h="256">
                <a:moveTo>
                  <a:pt x="236" y="20"/>
                </a:moveTo>
                <a:lnTo>
                  <a:pt x="236" y="20"/>
                </a:lnTo>
                <a:lnTo>
                  <a:pt x="224" y="12"/>
                </a:lnTo>
                <a:lnTo>
                  <a:pt x="212" y="6"/>
                </a:lnTo>
                <a:lnTo>
                  <a:pt x="200" y="2"/>
                </a:lnTo>
                <a:lnTo>
                  <a:pt x="188" y="0"/>
                </a:lnTo>
                <a:lnTo>
                  <a:pt x="188" y="0"/>
                </a:lnTo>
                <a:lnTo>
                  <a:pt x="178" y="0"/>
                </a:lnTo>
                <a:lnTo>
                  <a:pt x="168" y="4"/>
                </a:lnTo>
                <a:lnTo>
                  <a:pt x="158" y="8"/>
                </a:lnTo>
                <a:lnTo>
                  <a:pt x="150" y="16"/>
                </a:lnTo>
                <a:lnTo>
                  <a:pt x="112" y="54"/>
                </a:lnTo>
                <a:lnTo>
                  <a:pt x="112" y="54"/>
                </a:lnTo>
                <a:lnTo>
                  <a:pt x="110" y="54"/>
                </a:lnTo>
                <a:lnTo>
                  <a:pt x="110" y="54"/>
                </a:lnTo>
                <a:lnTo>
                  <a:pt x="110" y="54"/>
                </a:lnTo>
                <a:lnTo>
                  <a:pt x="110" y="54"/>
                </a:lnTo>
                <a:lnTo>
                  <a:pt x="28" y="138"/>
                </a:lnTo>
                <a:lnTo>
                  <a:pt x="28" y="138"/>
                </a:lnTo>
                <a:lnTo>
                  <a:pt x="24" y="144"/>
                </a:lnTo>
                <a:lnTo>
                  <a:pt x="20" y="152"/>
                </a:lnTo>
                <a:lnTo>
                  <a:pt x="2" y="220"/>
                </a:lnTo>
                <a:lnTo>
                  <a:pt x="2" y="220"/>
                </a:lnTo>
                <a:lnTo>
                  <a:pt x="0" y="228"/>
                </a:lnTo>
                <a:lnTo>
                  <a:pt x="0" y="228"/>
                </a:lnTo>
                <a:lnTo>
                  <a:pt x="2" y="238"/>
                </a:lnTo>
                <a:lnTo>
                  <a:pt x="8" y="248"/>
                </a:lnTo>
                <a:lnTo>
                  <a:pt x="18" y="254"/>
                </a:lnTo>
                <a:lnTo>
                  <a:pt x="28" y="256"/>
                </a:lnTo>
                <a:lnTo>
                  <a:pt x="28" y="256"/>
                </a:lnTo>
                <a:lnTo>
                  <a:pt x="38" y="254"/>
                </a:lnTo>
                <a:lnTo>
                  <a:pt x="106" y="236"/>
                </a:lnTo>
                <a:lnTo>
                  <a:pt x="106" y="236"/>
                </a:lnTo>
                <a:lnTo>
                  <a:pt x="112" y="234"/>
                </a:lnTo>
                <a:lnTo>
                  <a:pt x="118" y="228"/>
                </a:lnTo>
                <a:lnTo>
                  <a:pt x="240" y="106"/>
                </a:lnTo>
                <a:lnTo>
                  <a:pt x="240" y="106"/>
                </a:lnTo>
                <a:lnTo>
                  <a:pt x="248" y="96"/>
                </a:lnTo>
                <a:lnTo>
                  <a:pt x="252" y="86"/>
                </a:lnTo>
                <a:lnTo>
                  <a:pt x="256" y="76"/>
                </a:lnTo>
                <a:lnTo>
                  <a:pt x="256" y="64"/>
                </a:lnTo>
                <a:lnTo>
                  <a:pt x="254" y="52"/>
                </a:lnTo>
                <a:lnTo>
                  <a:pt x="250" y="42"/>
                </a:lnTo>
                <a:lnTo>
                  <a:pt x="244" y="30"/>
                </a:lnTo>
                <a:lnTo>
                  <a:pt x="236" y="20"/>
                </a:lnTo>
                <a:close/>
                <a:moveTo>
                  <a:pt x="128" y="190"/>
                </a:moveTo>
                <a:lnTo>
                  <a:pt x="128" y="190"/>
                </a:lnTo>
                <a:lnTo>
                  <a:pt x="126" y="180"/>
                </a:lnTo>
                <a:lnTo>
                  <a:pt x="122" y="170"/>
                </a:lnTo>
                <a:lnTo>
                  <a:pt x="198" y="94"/>
                </a:lnTo>
                <a:lnTo>
                  <a:pt x="198" y="94"/>
                </a:lnTo>
                <a:lnTo>
                  <a:pt x="200" y="104"/>
                </a:lnTo>
                <a:lnTo>
                  <a:pt x="200" y="116"/>
                </a:lnTo>
                <a:lnTo>
                  <a:pt x="196" y="126"/>
                </a:lnTo>
                <a:lnTo>
                  <a:pt x="190" y="134"/>
                </a:lnTo>
                <a:lnTo>
                  <a:pt x="190" y="134"/>
                </a:lnTo>
                <a:lnTo>
                  <a:pt x="190" y="134"/>
                </a:lnTo>
                <a:lnTo>
                  <a:pt x="190" y="134"/>
                </a:lnTo>
                <a:lnTo>
                  <a:pt x="128" y="196"/>
                </a:lnTo>
                <a:lnTo>
                  <a:pt x="128" y="196"/>
                </a:lnTo>
                <a:lnTo>
                  <a:pt x="128" y="190"/>
                </a:lnTo>
                <a:close/>
                <a:moveTo>
                  <a:pt x="118" y="162"/>
                </a:moveTo>
                <a:lnTo>
                  <a:pt x="118" y="162"/>
                </a:lnTo>
                <a:lnTo>
                  <a:pt x="108" y="148"/>
                </a:lnTo>
                <a:lnTo>
                  <a:pt x="108" y="148"/>
                </a:lnTo>
                <a:lnTo>
                  <a:pt x="100" y="142"/>
                </a:lnTo>
                <a:lnTo>
                  <a:pt x="92" y="136"/>
                </a:lnTo>
                <a:lnTo>
                  <a:pt x="168" y="60"/>
                </a:lnTo>
                <a:lnTo>
                  <a:pt x="168" y="60"/>
                </a:lnTo>
                <a:lnTo>
                  <a:pt x="176" y="64"/>
                </a:lnTo>
                <a:lnTo>
                  <a:pt x="184" y="72"/>
                </a:lnTo>
                <a:lnTo>
                  <a:pt x="184" y="72"/>
                </a:lnTo>
                <a:lnTo>
                  <a:pt x="190" y="78"/>
                </a:lnTo>
                <a:lnTo>
                  <a:pt x="194" y="86"/>
                </a:lnTo>
                <a:lnTo>
                  <a:pt x="118" y="162"/>
                </a:lnTo>
                <a:close/>
                <a:moveTo>
                  <a:pt x="84" y="132"/>
                </a:moveTo>
                <a:lnTo>
                  <a:pt x="84" y="132"/>
                </a:lnTo>
                <a:lnTo>
                  <a:pt x="72" y="130"/>
                </a:lnTo>
                <a:lnTo>
                  <a:pt x="60" y="128"/>
                </a:lnTo>
                <a:lnTo>
                  <a:pt x="122" y="66"/>
                </a:lnTo>
                <a:lnTo>
                  <a:pt x="122" y="66"/>
                </a:lnTo>
                <a:lnTo>
                  <a:pt x="130" y="60"/>
                </a:lnTo>
                <a:lnTo>
                  <a:pt x="140" y="56"/>
                </a:lnTo>
                <a:lnTo>
                  <a:pt x="150" y="56"/>
                </a:lnTo>
                <a:lnTo>
                  <a:pt x="160" y="58"/>
                </a:lnTo>
                <a:lnTo>
                  <a:pt x="84" y="132"/>
                </a:lnTo>
                <a:close/>
                <a:moveTo>
                  <a:pt x="34" y="238"/>
                </a:moveTo>
                <a:lnTo>
                  <a:pt x="34" y="238"/>
                </a:lnTo>
                <a:lnTo>
                  <a:pt x="28" y="240"/>
                </a:lnTo>
                <a:lnTo>
                  <a:pt x="28" y="240"/>
                </a:lnTo>
                <a:lnTo>
                  <a:pt x="24" y="240"/>
                </a:lnTo>
                <a:lnTo>
                  <a:pt x="20" y="236"/>
                </a:lnTo>
                <a:lnTo>
                  <a:pt x="16" y="232"/>
                </a:lnTo>
                <a:lnTo>
                  <a:pt x="16" y="228"/>
                </a:lnTo>
                <a:lnTo>
                  <a:pt x="16" y="228"/>
                </a:lnTo>
                <a:lnTo>
                  <a:pt x="16" y="224"/>
                </a:lnTo>
                <a:lnTo>
                  <a:pt x="26" y="192"/>
                </a:lnTo>
                <a:lnTo>
                  <a:pt x="26" y="192"/>
                </a:lnTo>
                <a:lnTo>
                  <a:pt x="32" y="194"/>
                </a:lnTo>
                <a:lnTo>
                  <a:pt x="40" y="196"/>
                </a:lnTo>
                <a:lnTo>
                  <a:pt x="46" y="200"/>
                </a:lnTo>
                <a:lnTo>
                  <a:pt x="52" y="204"/>
                </a:lnTo>
                <a:lnTo>
                  <a:pt x="52" y="204"/>
                </a:lnTo>
                <a:lnTo>
                  <a:pt x="58" y="210"/>
                </a:lnTo>
                <a:lnTo>
                  <a:pt x="60" y="218"/>
                </a:lnTo>
                <a:lnTo>
                  <a:pt x="62" y="224"/>
                </a:lnTo>
                <a:lnTo>
                  <a:pt x="64" y="232"/>
                </a:lnTo>
                <a:lnTo>
                  <a:pt x="34" y="238"/>
                </a:lnTo>
                <a:close/>
                <a:moveTo>
                  <a:pt x="70" y="230"/>
                </a:moveTo>
                <a:lnTo>
                  <a:pt x="70" y="230"/>
                </a:lnTo>
                <a:lnTo>
                  <a:pt x="70" y="222"/>
                </a:lnTo>
                <a:lnTo>
                  <a:pt x="68" y="214"/>
                </a:lnTo>
                <a:lnTo>
                  <a:pt x="64" y="206"/>
                </a:lnTo>
                <a:lnTo>
                  <a:pt x="58" y="198"/>
                </a:lnTo>
                <a:lnTo>
                  <a:pt x="58" y="198"/>
                </a:lnTo>
                <a:lnTo>
                  <a:pt x="50" y="192"/>
                </a:lnTo>
                <a:lnTo>
                  <a:pt x="44" y="188"/>
                </a:lnTo>
                <a:lnTo>
                  <a:pt x="36" y="186"/>
                </a:lnTo>
                <a:lnTo>
                  <a:pt x="28" y="184"/>
                </a:lnTo>
                <a:lnTo>
                  <a:pt x="36" y="156"/>
                </a:lnTo>
                <a:lnTo>
                  <a:pt x="36" y="156"/>
                </a:lnTo>
                <a:lnTo>
                  <a:pt x="38" y="150"/>
                </a:lnTo>
                <a:lnTo>
                  <a:pt x="38" y="150"/>
                </a:lnTo>
                <a:lnTo>
                  <a:pt x="44" y="146"/>
                </a:lnTo>
                <a:lnTo>
                  <a:pt x="52" y="144"/>
                </a:lnTo>
                <a:lnTo>
                  <a:pt x="60" y="144"/>
                </a:lnTo>
                <a:lnTo>
                  <a:pt x="68" y="144"/>
                </a:lnTo>
                <a:lnTo>
                  <a:pt x="74" y="146"/>
                </a:lnTo>
                <a:lnTo>
                  <a:pt x="82" y="150"/>
                </a:lnTo>
                <a:lnTo>
                  <a:pt x="90" y="154"/>
                </a:lnTo>
                <a:lnTo>
                  <a:pt x="96" y="160"/>
                </a:lnTo>
                <a:lnTo>
                  <a:pt x="96" y="160"/>
                </a:lnTo>
                <a:lnTo>
                  <a:pt x="102" y="166"/>
                </a:lnTo>
                <a:lnTo>
                  <a:pt x="108" y="174"/>
                </a:lnTo>
                <a:lnTo>
                  <a:pt x="110" y="182"/>
                </a:lnTo>
                <a:lnTo>
                  <a:pt x="112" y="190"/>
                </a:lnTo>
                <a:lnTo>
                  <a:pt x="112" y="198"/>
                </a:lnTo>
                <a:lnTo>
                  <a:pt x="110" y="206"/>
                </a:lnTo>
                <a:lnTo>
                  <a:pt x="108" y="214"/>
                </a:lnTo>
                <a:lnTo>
                  <a:pt x="104" y="220"/>
                </a:lnTo>
                <a:lnTo>
                  <a:pt x="104" y="220"/>
                </a:lnTo>
                <a:lnTo>
                  <a:pt x="100" y="222"/>
                </a:lnTo>
                <a:lnTo>
                  <a:pt x="70" y="230"/>
                </a:lnTo>
                <a:close/>
                <a:moveTo>
                  <a:pt x="230" y="94"/>
                </a:moveTo>
                <a:lnTo>
                  <a:pt x="216" y="108"/>
                </a:lnTo>
                <a:lnTo>
                  <a:pt x="216" y="108"/>
                </a:lnTo>
                <a:lnTo>
                  <a:pt x="216" y="102"/>
                </a:lnTo>
                <a:lnTo>
                  <a:pt x="216" y="102"/>
                </a:lnTo>
                <a:lnTo>
                  <a:pt x="214" y="90"/>
                </a:lnTo>
                <a:lnTo>
                  <a:pt x="210" y="80"/>
                </a:lnTo>
                <a:lnTo>
                  <a:pt x="204" y="70"/>
                </a:lnTo>
                <a:lnTo>
                  <a:pt x="196" y="60"/>
                </a:lnTo>
                <a:lnTo>
                  <a:pt x="196" y="60"/>
                </a:lnTo>
                <a:lnTo>
                  <a:pt x="186" y="52"/>
                </a:lnTo>
                <a:lnTo>
                  <a:pt x="174" y="46"/>
                </a:lnTo>
                <a:lnTo>
                  <a:pt x="162" y="42"/>
                </a:lnTo>
                <a:lnTo>
                  <a:pt x="148" y="40"/>
                </a:lnTo>
                <a:lnTo>
                  <a:pt x="162" y="26"/>
                </a:lnTo>
                <a:lnTo>
                  <a:pt x="162" y="26"/>
                </a:lnTo>
                <a:lnTo>
                  <a:pt x="168" y="22"/>
                </a:lnTo>
                <a:lnTo>
                  <a:pt x="174" y="18"/>
                </a:lnTo>
                <a:lnTo>
                  <a:pt x="180" y="16"/>
                </a:lnTo>
                <a:lnTo>
                  <a:pt x="188" y="16"/>
                </a:lnTo>
                <a:lnTo>
                  <a:pt x="188" y="16"/>
                </a:lnTo>
                <a:lnTo>
                  <a:pt x="198" y="18"/>
                </a:lnTo>
                <a:lnTo>
                  <a:pt x="206" y="20"/>
                </a:lnTo>
                <a:lnTo>
                  <a:pt x="216" y="26"/>
                </a:lnTo>
                <a:lnTo>
                  <a:pt x="224" y="32"/>
                </a:lnTo>
                <a:lnTo>
                  <a:pt x="224" y="32"/>
                </a:lnTo>
                <a:lnTo>
                  <a:pt x="230" y="40"/>
                </a:lnTo>
                <a:lnTo>
                  <a:pt x="236" y="48"/>
                </a:lnTo>
                <a:lnTo>
                  <a:pt x="238" y="56"/>
                </a:lnTo>
                <a:lnTo>
                  <a:pt x="240" y="66"/>
                </a:lnTo>
                <a:lnTo>
                  <a:pt x="240" y="66"/>
                </a:lnTo>
                <a:lnTo>
                  <a:pt x="240" y="74"/>
                </a:lnTo>
                <a:lnTo>
                  <a:pt x="238" y="82"/>
                </a:lnTo>
                <a:lnTo>
                  <a:pt x="234" y="88"/>
                </a:lnTo>
                <a:lnTo>
                  <a:pt x="230" y="94"/>
                </a:lnTo>
                <a:close/>
              </a:path>
            </a:pathLst>
          </a:custGeom>
          <a:solidFill>
            <a:srgbClr val="659586"/>
          </a:solidFill>
          <a:ln w="9525">
            <a:noFill/>
            <a:round/>
          </a:ln>
        </p:spPr>
        <p:txBody>
          <a:bodyPr vert="horz" wrap="square" lIns="91440" tIns="45720" rIns="91440" bIns="45720" numCol="1" anchor="t" anchorCtr="0" compatLnSpc="1"/>
          <a:lstStyle/>
          <a:p>
            <a:endParaRPr lang="ar-SA">
              <a:cs typeface="+mn-ea"/>
              <a:sym typeface="+mn-lt"/>
            </a:endParaRPr>
          </a:p>
        </p:txBody>
      </p:sp>
      <p:grpSp>
        <p:nvGrpSpPr>
          <p:cNvPr id="15" name="Group 28"/>
          <p:cNvGrpSpPr/>
          <p:nvPr/>
        </p:nvGrpSpPr>
        <p:grpSpPr>
          <a:xfrm>
            <a:off x="6665543" y="4114798"/>
            <a:ext cx="471732" cy="471732"/>
            <a:chOff x="3149600" y="2774950"/>
            <a:chExt cx="406400" cy="406400"/>
          </a:xfrm>
          <a:solidFill>
            <a:srgbClr val="659586"/>
          </a:solidFill>
        </p:grpSpPr>
        <p:sp>
          <p:nvSpPr>
            <p:cNvPr id="16" name="Freeform 110"/>
            <p:cNvSpPr>
              <a:spLocks noEditPoints="1"/>
            </p:cNvSpPr>
            <p:nvPr/>
          </p:nvSpPr>
          <p:spPr bwMode="auto">
            <a:xfrm>
              <a:off x="3327400" y="2978150"/>
              <a:ext cx="63500" cy="63500"/>
            </a:xfrm>
            <a:custGeom>
              <a:avLst/>
              <a:gdLst/>
              <a:ahLst/>
              <a:cxnLst>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Lst>
              <a:rect l="0" t="0" r="r" b="b"/>
              <a:pathLst>
                <a:path w="40" h="40">
                  <a:moveTo>
                    <a:pt x="20" y="40"/>
                  </a:moveTo>
                  <a:lnTo>
                    <a:pt x="20" y="40"/>
                  </a:lnTo>
                  <a:lnTo>
                    <a:pt x="28" y="38"/>
                  </a:lnTo>
                  <a:lnTo>
                    <a:pt x="34" y="34"/>
                  </a:lnTo>
                  <a:lnTo>
                    <a:pt x="38" y="28"/>
                  </a:lnTo>
                  <a:lnTo>
                    <a:pt x="40" y="20"/>
                  </a:lnTo>
                  <a:lnTo>
                    <a:pt x="40" y="20"/>
                  </a:lnTo>
                  <a:lnTo>
                    <a:pt x="38" y="12"/>
                  </a:lnTo>
                  <a:lnTo>
                    <a:pt x="34" y="6"/>
                  </a:lnTo>
                  <a:lnTo>
                    <a:pt x="28" y="2"/>
                  </a:lnTo>
                  <a:lnTo>
                    <a:pt x="20" y="0"/>
                  </a:lnTo>
                  <a:lnTo>
                    <a:pt x="20" y="0"/>
                  </a:lnTo>
                  <a:lnTo>
                    <a:pt x="12" y="2"/>
                  </a:lnTo>
                  <a:lnTo>
                    <a:pt x="6" y="6"/>
                  </a:lnTo>
                  <a:lnTo>
                    <a:pt x="2" y="12"/>
                  </a:lnTo>
                  <a:lnTo>
                    <a:pt x="0" y="20"/>
                  </a:lnTo>
                  <a:lnTo>
                    <a:pt x="0" y="20"/>
                  </a:lnTo>
                  <a:lnTo>
                    <a:pt x="2" y="28"/>
                  </a:lnTo>
                  <a:lnTo>
                    <a:pt x="6" y="34"/>
                  </a:lnTo>
                  <a:lnTo>
                    <a:pt x="12" y="38"/>
                  </a:lnTo>
                  <a:lnTo>
                    <a:pt x="20" y="40"/>
                  </a:lnTo>
                  <a:close/>
                  <a:moveTo>
                    <a:pt x="20" y="8"/>
                  </a:moveTo>
                  <a:lnTo>
                    <a:pt x="20" y="8"/>
                  </a:lnTo>
                  <a:lnTo>
                    <a:pt x="24" y="8"/>
                  </a:lnTo>
                  <a:lnTo>
                    <a:pt x="28" y="12"/>
                  </a:lnTo>
                  <a:lnTo>
                    <a:pt x="32" y="16"/>
                  </a:lnTo>
                  <a:lnTo>
                    <a:pt x="32" y="20"/>
                  </a:lnTo>
                  <a:lnTo>
                    <a:pt x="32" y="20"/>
                  </a:lnTo>
                  <a:lnTo>
                    <a:pt x="32" y="24"/>
                  </a:lnTo>
                  <a:lnTo>
                    <a:pt x="28" y="28"/>
                  </a:lnTo>
                  <a:lnTo>
                    <a:pt x="24" y="32"/>
                  </a:lnTo>
                  <a:lnTo>
                    <a:pt x="20" y="32"/>
                  </a:lnTo>
                  <a:lnTo>
                    <a:pt x="20" y="32"/>
                  </a:lnTo>
                  <a:lnTo>
                    <a:pt x="16" y="32"/>
                  </a:lnTo>
                  <a:lnTo>
                    <a:pt x="12" y="28"/>
                  </a:lnTo>
                  <a:lnTo>
                    <a:pt x="8" y="24"/>
                  </a:lnTo>
                  <a:lnTo>
                    <a:pt x="8" y="20"/>
                  </a:lnTo>
                  <a:lnTo>
                    <a:pt x="8" y="20"/>
                  </a:lnTo>
                  <a:lnTo>
                    <a:pt x="8" y="16"/>
                  </a:lnTo>
                  <a:lnTo>
                    <a:pt x="12" y="12"/>
                  </a:lnTo>
                  <a:lnTo>
                    <a:pt x="16" y="8"/>
                  </a:lnTo>
                  <a:lnTo>
                    <a:pt x="20" y="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7" name="Freeform 113"/>
            <p:cNvSpPr>
              <a:spLocks noEditPoints="1"/>
            </p:cNvSpPr>
            <p:nvPr/>
          </p:nvSpPr>
          <p:spPr bwMode="auto">
            <a:xfrm>
              <a:off x="3492500" y="2774950"/>
              <a:ext cx="63500" cy="63500"/>
            </a:xfrm>
            <a:custGeom>
              <a:avLst/>
              <a:gdLst/>
              <a:ahLst/>
              <a:cxnLst>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Lst>
              <a:rect l="0" t="0" r="r" b="b"/>
              <a:pathLst>
                <a:path w="40" h="40">
                  <a:moveTo>
                    <a:pt x="20" y="0"/>
                  </a:moveTo>
                  <a:lnTo>
                    <a:pt x="20" y="0"/>
                  </a:lnTo>
                  <a:lnTo>
                    <a:pt x="12" y="2"/>
                  </a:lnTo>
                  <a:lnTo>
                    <a:pt x="6" y="6"/>
                  </a:lnTo>
                  <a:lnTo>
                    <a:pt x="2" y="12"/>
                  </a:lnTo>
                  <a:lnTo>
                    <a:pt x="0" y="20"/>
                  </a:lnTo>
                  <a:lnTo>
                    <a:pt x="0" y="20"/>
                  </a:lnTo>
                  <a:lnTo>
                    <a:pt x="2" y="28"/>
                  </a:lnTo>
                  <a:lnTo>
                    <a:pt x="6" y="34"/>
                  </a:lnTo>
                  <a:lnTo>
                    <a:pt x="12" y="38"/>
                  </a:lnTo>
                  <a:lnTo>
                    <a:pt x="20" y="40"/>
                  </a:lnTo>
                  <a:lnTo>
                    <a:pt x="20" y="40"/>
                  </a:lnTo>
                  <a:lnTo>
                    <a:pt x="28" y="38"/>
                  </a:lnTo>
                  <a:lnTo>
                    <a:pt x="34" y="34"/>
                  </a:lnTo>
                  <a:lnTo>
                    <a:pt x="38" y="28"/>
                  </a:lnTo>
                  <a:lnTo>
                    <a:pt x="40" y="20"/>
                  </a:lnTo>
                  <a:lnTo>
                    <a:pt x="40" y="20"/>
                  </a:lnTo>
                  <a:lnTo>
                    <a:pt x="38" y="12"/>
                  </a:lnTo>
                  <a:lnTo>
                    <a:pt x="34" y="6"/>
                  </a:lnTo>
                  <a:lnTo>
                    <a:pt x="28" y="2"/>
                  </a:lnTo>
                  <a:lnTo>
                    <a:pt x="20" y="0"/>
                  </a:lnTo>
                  <a:close/>
                  <a:moveTo>
                    <a:pt x="20" y="32"/>
                  </a:moveTo>
                  <a:lnTo>
                    <a:pt x="20" y="32"/>
                  </a:lnTo>
                  <a:lnTo>
                    <a:pt x="16" y="32"/>
                  </a:lnTo>
                  <a:lnTo>
                    <a:pt x="12" y="28"/>
                  </a:lnTo>
                  <a:lnTo>
                    <a:pt x="8" y="24"/>
                  </a:lnTo>
                  <a:lnTo>
                    <a:pt x="8" y="20"/>
                  </a:lnTo>
                  <a:lnTo>
                    <a:pt x="8" y="20"/>
                  </a:lnTo>
                  <a:lnTo>
                    <a:pt x="8" y="16"/>
                  </a:lnTo>
                  <a:lnTo>
                    <a:pt x="12" y="12"/>
                  </a:lnTo>
                  <a:lnTo>
                    <a:pt x="16" y="8"/>
                  </a:lnTo>
                  <a:lnTo>
                    <a:pt x="20" y="8"/>
                  </a:lnTo>
                  <a:lnTo>
                    <a:pt x="20" y="8"/>
                  </a:lnTo>
                  <a:lnTo>
                    <a:pt x="24" y="8"/>
                  </a:lnTo>
                  <a:lnTo>
                    <a:pt x="28" y="12"/>
                  </a:lnTo>
                  <a:lnTo>
                    <a:pt x="32" y="16"/>
                  </a:lnTo>
                  <a:lnTo>
                    <a:pt x="32" y="20"/>
                  </a:lnTo>
                  <a:lnTo>
                    <a:pt x="32" y="20"/>
                  </a:lnTo>
                  <a:lnTo>
                    <a:pt x="32" y="24"/>
                  </a:lnTo>
                  <a:lnTo>
                    <a:pt x="28" y="28"/>
                  </a:lnTo>
                  <a:lnTo>
                    <a:pt x="24" y="32"/>
                  </a:lnTo>
                  <a:lnTo>
                    <a:pt x="20" y="32"/>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8" name="Freeform 116"/>
            <p:cNvSpPr>
              <a:spLocks noEditPoints="1"/>
            </p:cNvSpPr>
            <p:nvPr/>
          </p:nvSpPr>
          <p:spPr bwMode="auto">
            <a:xfrm>
              <a:off x="3251200" y="2965450"/>
              <a:ext cx="50800" cy="50800"/>
            </a:xfrm>
            <a:custGeom>
              <a:avLst/>
              <a:gdLst/>
              <a:ahLst/>
              <a:cxnLst>
                <a:cxn ang="0">
                  <a:pos x="0" y="16"/>
                </a:cxn>
                <a:cxn ang="0">
                  <a:pos x="0" y="16"/>
                </a:cxn>
                <a:cxn ang="0">
                  <a:pos x="2" y="22"/>
                </a:cxn>
                <a:cxn ang="0">
                  <a:pos x="4" y="28"/>
                </a:cxn>
                <a:cxn ang="0">
                  <a:pos x="10" y="30"/>
                </a:cxn>
                <a:cxn ang="0">
                  <a:pos x="16" y="32"/>
                </a:cxn>
                <a:cxn ang="0">
                  <a:pos x="16" y="32"/>
                </a:cxn>
                <a:cxn ang="0">
                  <a:pos x="22" y="30"/>
                </a:cxn>
                <a:cxn ang="0">
                  <a:pos x="28" y="28"/>
                </a:cxn>
                <a:cxn ang="0">
                  <a:pos x="30" y="22"/>
                </a:cxn>
                <a:cxn ang="0">
                  <a:pos x="32" y="16"/>
                </a:cxn>
                <a:cxn ang="0">
                  <a:pos x="32" y="16"/>
                </a:cxn>
                <a:cxn ang="0">
                  <a:pos x="30" y="10"/>
                </a:cxn>
                <a:cxn ang="0">
                  <a:pos x="28" y="4"/>
                </a:cxn>
                <a:cxn ang="0">
                  <a:pos x="22" y="2"/>
                </a:cxn>
                <a:cxn ang="0">
                  <a:pos x="16" y="0"/>
                </a:cxn>
                <a:cxn ang="0">
                  <a:pos x="16" y="0"/>
                </a:cxn>
                <a:cxn ang="0">
                  <a:pos x="10" y="2"/>
                </a:cxn>
                <a:cxn ang="0">
                  <a:pos x="4" y="4"/>
                </a:cxn>
                <a:cxn ang="0">
                  <a:pos x="2" y="10"/>
                </a:cxn>
                <a:cxn ang="0">
                  <a:pos x="0" y="16"/>
                </a:cxn>
                <a:cxn ang="0">
                  <a:pos x="16" y="8"/>
                </a:cxn>
                <a:cxn ang="0">
                  <a:pos x="16" y="8"/>
                </a:cxn>
                <a:cxn ang="0">
                  <a:pos x="20" y="8"/>
                </a:cxn>
                <a:cxn ang="0">
                  <a:pos x="22" y="10"/>
                </a:cxn>
                <a:cxn ang="0">
                  <a:pos x="24" y="12"/>
                </a:cxn>
                <a:cxn ang="0">
                  <a:pos x="24" y="16"/>
                </a:cxn>
                <a:cxn ang="0">
                  <a:pos x="24" y="16"/>
                </a:cxn>
                <a:cxn ang="0">
                  <a:pos x="24" y="20"/>
                </a:cxn>
                <a:cxn ang="0">
                  <a:pos x="22" y="22"/>
                </a:cxn>
                <a:cxn ang="0">
                  <a:pos x="20" y="24"/>
                </a:cxn>
                <a:cxn ang="0">
                  <a:pos x="16" y="24"/>
                </a:cxn>
                <a:cxn ang="0">
                  <a:pos x="16" y="24"/>
                </a:cxn>
                <a:cxn ang="0">
                  <a:pos x="12" y="24"/>
                </a:cxn>
                <a:cxn ang="0">
                  <a:pos x="10" y="22"/>
                </a:cxn>
                <a:cxn ang="0">
                  <a:pos x="8" y="20"/>
                </a:cxn>
                <a:cxn ang="0">
                  <a:pos x="8" y="16"/>
                </a:cxn>
                <a:cxn ang="0">
                  <a:pos x="8" y="16"/>
                </a:cxn>
                <a:cxn ang="0">
                  <a:pos x="8" y="12"/>
                </a:cxn>
                <a:cxn ang="0">
                  <a:pos x="10" y="10"/>
                </a:cxn>
                <a:cxn ang="0">
                  <a:pos x="12" y="8"/>
                </a:cxn>
                <a:cxn ang="0">
                  <a:pos x="16" y="8"/>
                </a:cxn>
              </a:cxnLst>
              <a:rect l="0" t="0" r="r" b="b"/>
              <a:pathLst>
                <a:path w="32" h="32">
                  <a:moveTo>
                    <a:pt x="0" y="16"/>
                  </a:moveTo>
                  <a:lnTo>
                    <a:pt x="0" y="16"/>
                  </a:lnTo>
                  <a:lnTo>
                    <a:pt x="2" y="22"/>
                  </a:lnTo>
                  <a:lnTo>
                    <a:pt x="4" y="28"/>
                  </a:lnTo>
                  <a:lnTo>
                    <a:pt x="10" y="30"/>
                  </a:lnTo>
                  <a:lnTo>
                    <a:pt x="16" y="32"/>
                  </a:lnTo>
                  <a:lnTo>
                    <a:pt x="16" y="32"/>
                  </a:lnTo>
                  <a:lnTo>
                    <a:pt x="22" y="30"/>
                  </a:lnTo>
                  <a:lnTo>
                    <a:pt x="28" y="28"/>
                  </a:lnTo>
                  <a:lnTo>
                    <a:pt x="30" y="22"/>
                  </a:lnTo>
                  <a:lnTo>
                    <a:pt x="32" y="16"/>
                  </a:lnTo>
                  <a:lnTo>
                    <a:pt x="32" y="16"/>
                  </a:lnTo>
                  <a:lnTo>
                    <a:pt x="30" y="10"/>
                  </a:lnTo>
                  <a:lnTo>
                    <a:pt x="28" y="4"/>
                  </a:lnTo>
                  <a:lnTo>
                    <a:pt x="22" y="2"/>
                  </a:lnTo>
                  <a:lnTo>
                    <a:pt x="16" y="0"/>
                  </a:lnTo>
                  <a:lnTo>
                    <a:pt x="16" y="0"/>
                  </a:lnTo>
                  <a:lnTo>
                    <a:pt x="10" y="2"/>
                  </a:lnTo>
                  <a:lnTo>
                    <a:pt x="4" y="4"/>
                  </a:lnTo>
                  <a:lnTo>
                    <a:pt x="2" y="10"/>
                  </a:lnTo>
                  <a:lnTo>
                    <a:pt x="0" y="16"/>
                  </a:lnTo>
                  <a:close/>
                  <a:moveTo>
                    <a:pt x="16" y="8"/>
                  </a:moveTo>
                  <a:lnTo>
                    <a:pt x="16" y="8"/>
                  </a:lnTo>
                  <a:lnTo>
                    <a:pt x="20" y="8"/>
                  </a:lnTo>
                  <a:lnTo>
                    <a:pt x="22" y="10"/>
                  </a:lnTo>
                  <a:lnTo>
                    <a:pt x="24" y="12"/>
                  </a:lnTo>
                  <a:lnTo>
                    <a:pt x="24" y="16"/>
                  </a:lnTo>
                  <a:lnTo>
                    <a:pt x="24" y="16"/>
                  </a:lnTo>
                  <a:lnTo>
                    <a:pt x="24" y="20"/>
                  </a:lnTo>
                  <a:lnTo>
                    <a:pt x="22" y="22"/>
                  </a:lnTo>
                  <a:lnTo>
                    <a:pt x="20" y="24"/>
                  </a:lnTo>
                  <a:lnTo>
                    <a:pt x="16" y="24"/>
                  </a:lnTo>
                  <a:lnTo>
                    <a:pt x="16" y="24"/>
                  </a:lnTo>
                  <a:lnTo>
                    <a:pt x="12" y="24"/>
                  </a:lnTo>
                  <a:lnTo>
                    <a:pt x="10" y="22"/>
                  </a:lnTo>
                  <a:lnTo>
                    <a:pt x="8" y="20"/>
                  </a:lnTo>
                  <a:lnTo>
                    <a:pt x="8" y="16"/>
                  </a:lnTo>
                  <a:lnTo>
                    <a:pt x="8" y="16"/>
                  </a:lnTo>
                  <a:lnTo>
                    <a:pt x="8" y="12"/>
                  </a:lnTo>
                  <a:lnTo>
                    <a:pt x="10" y="10"/>
                  </a:lnTo>
                  <a:lnTo>
                    <a:pt x="12" y="8"/>
                  </a:lnTo>
                  <a:lnTo>
                    <a:pt x="16" y="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9" name="Freeform 119"/>
            <p:cNvSpPr/>
            <p:nvPr/>
          </p:nvSpPr>
          <p:spPr bwMode="auto">
            <a:xfrm>
              <a:off x="3302000" y="3054350"/>
              <a:ext cx="25400" cy="25400"/>
            </a:xfrm>
            <a:custGeom>
              <a:avLst/>
              <a:gdLst/>
              <a:ahLst/>
              <a:cxnLst>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Lst>
              <a:rect l="0" t="0" r="r" b="b"/>
              <a:pathLst>
                <a:path w="16" h="16">
                  <a:moveTo>
                    <a:pt x="8" y="16"/>
                  </a:moveTo>
                  <a:lnTo>
                    <a:pt x="8" y="16"/>
                  </a:lnTo>
                  <a:lnTo>
                    <a:pt x="12" y="16"/>
                  </a:lnTo>
                  <a:lnTo>
                    <a:pt x="14" y="14"/>
                  </a:lnTo>
                  <a:lnTo>
                    <a:pt x="16" y="12"/>
                  </a:lnTo>
                  <a:lnTo>
                    <a:pt x="16" y="8"/>
                  </a:lnTo>
                  <a:lnTo>
                    <a:pt x="16" y="8"/>
                  </a:lnTo>
                  <a:lnTo>
                    <a:pt x="16" y="4"/>
                  </a:lnTo>
                  <a:lnTo>
                    <a:pt x="14" y="2"/>
                  </a:lnTo>
                  <a:lnTo>
                    <a:pt x="12" y="0"/>
                  </a:lnTo>
                  <a:lnTo>
                    <a:pt x="8" y="0"/>
                  </a:lnTo>
                  <a:lnTo>
                    <a:pt x="8" y="0"/>
                  </a:lnTo>
                  <a:lnTo>
                    <a:pt x="4" y="0"/>
                  </a:lnTo>
                  <a:lnTo>
                    <a:pt x="2" y="2"/>
                  </a:lnTo>
                  <a:lnTo>
                    <a:pt x="0" y="4"/>
                  </a:lnTo>
                  <a:lnTo>
                    <a:pt x="0" y="8"/>
                  </a:lnTo>
                  <a:lnTo>
                    <a:pt x="0" y="8"/>
                  </a:lnTo>
                  <a:lnTo>
                    <a:pt x="0" y="12"/>
                  </a:lnTo>
                  <a:lnTo>
                    <a:pt x="2" y="14"/>
                  </a:lnTo>
                  <a:lnTo>
                    <a:pt x="4" y="16"/>
                  </a:lnTo>
                  <a:lnTo>
                    <a:pt x="8" y="16"/>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0" name="Freeform 121"/>
            <p:cNvSpPr/>
            <p:nvPr/>
          </p:nvSpPr>
          <p:spPr bwMode="auto">
            <a:xfrm>
              <a:off x="3505200" y="2863850"/>
              <a:ext cx="25400" cy="25400"/>
            </a:xfrm>
            <a:custGeom>
              <a:avLst/>
              <a:gdLst/>
              <a:ahLst/>
              <a:cxnLst>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Lst>
              <a:rect l="0" t="0" r="r" b="b"/>
              <a:pathLst>
                <a:path w="16" h="16">
                  <a:moveTo>
                    <a:pt x="8" y="0"/>
                  </a:moveTo>
                  <a:lnTo>
                    <a:pt x="8" y="0"/>
                  </a:lnTo>
                  <a:lnTo>
                    <a:pt x="4" y="0"/>
                  </a:lnTo>
                  <a:lnTo>
                    <a:pt x="2" y="2"/>
                  </a:lnTo>
                  <a:lnTo>
                    <a:pt x="0" y="4"/>
                  </a:lnTo>
                  <a:lnTo>
                    <a:pt x="0" y="8"/>
                  </a:lnTo>
                  <a:lnTo>
                    <a:pt x="0" y="8"/>
                  </a:lnTo>
                  <a:lnTo>
                    <a:pt x="0" y="12"/>
                  </a:lnTo>
                  <a:lnTo>
                    <a:pt x="2" y="14"/>
                  </a:lnTo>
                  <a:lnTo>
                    <a:pt x="4" y="16"/>
                  </a:lnTo>
                  <a:lnTo>
                    <a:pt x="8" y="16"/>
                  </a:lnTo>
                  <a:lnTo>
                    <a:pt x="8" y="16"/>
                  </a:lnTo>
                  <a:lnTo>
                    <a:pt x="12" y="16"/>
                  </a:lnTo>
                  <a:lnTo>
                    <a:pt x="14" y="14"/>
                  </a:lnTo>
                  <a:lnTo>
                    <a:pt x="16" y="12"/>
                  </a:lnTo>
                  <a:lnTo>
                    <a:pt x="16" y="8"/>
                  </a:lnTo>
                  <a:lnTo>
                    <a:pt x="16" y="8"/>
                  </a:lnTo>
                  <a:lnTo>
                    <a:pt x="16" y="4"/>
                  </a:lnTo>
                  <a:lnTo>
                    <a:pt x="14" y="2"/>
                  </a:lnTo>
                  <a:lnTo>
                    <a:pt x="12" y="0"/>
                  </a:lnTo>
                  <a:lnTo>
                    <a:pt x="8"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1" name="Freeform 106"/>
            <p:cNvSpPr>
              <a:spLocks noEditPoints="1"/>
            </p:cNvSpPr>
            <p:nvPr/>
          </p:nvSpPr>
          <p:spPr bwMode="auto">
            <a:xfrm>
              <a:off x="3149600" y="2813050"/>
              <a:ext cx="371475" cy="368300"/>
            </a:xfrm>
            <a:custGeom>
              <a:avLst/>
              <a:gdLst/>
              <a:ahLst/>
              <a:cxnLst>
                <a:cxn ang="0">
                  <a:pos x="166" y="6"/>
                </a:cxn>
                <a:cxn ang="0">
                  <a:pos x="152" y="0"/>
                </a:cxn>
                <a:cxn ang="0">
                  <a:pos x="144" y="2"/>
                </a:cxn>
                <a:cxn ang="0">
                  <a:pos x="126" y="18"/>
                </a:cxn>
                <a:cxn ang="0">
                  <a:pos x="122" y="24"/>
                </a:cxn>
                <a:cxn ang="0">
                  <a:pos x="120" y="32"/>
                </a:cxn>
                <a:cxn ang="0">
                  <a:pos x="122" y="42"/>
                </a:cxn>
                <a:cxn ang="0">
                  <a:pos x="14" y="86"/>
                </a:cxn>
                <a:cxn ang="0">
                  <a:pos x="6" y="92"/>
                </a:cxn>
                <a:cxn ang="0">
                  <a:pos x="0" y="102"/>
                </a:cxn>
                <a:cxn ang="0">
                  <a:pos x="0" y="108"/>
                </a:cxn>
                <a:cxn ang="0">
                  <a:pos x="4" y="120"/>
                </a:cxn>
                <a:cxn ang="0">
                  <a:pos x="108" y="224"/>
                </a:cxn>
                <a:cxn ang="0">
                  <a:pos x="116" y="230"/>
                </a:cxn>
                <a:cxn ang="0">
                  <a:pos x="126" y="232"/>
                </a:cxn>
                <a:cxn ang="0">
                  <a:pos x="126" y="232"/>
                </a:cxn>
                <a:cxn ang="0">
                  <a:pos x="130" y="232"/>
                </a:cxn>
                <a:cxn ang="0">
                  <a:pos x="142" y="226"/>
                </a:cxn>
                <a:cxn ang="0">
                  <a:pos x="148" y="216"/>
                </a:cxn>
                <a:cxn ang="0">
                  <a:pos x="190" y="110"/>
                </a:cxn>
                <a:cxn ang="0">
                  <a:pos x="202" y="114"/>
                </a:cxn>
                <a:cxn ang="0">
                  <a:pos x="210" y="112"/>
                </a:cxn>
                <a:cxn ang="0">
                  <a:pos x="228" y="96"/>
                </a:cxn>
                <a:cxn ang="0">
                  <a:pos x="232" y="90"/>
                </a:cxn>
                <a:cxn ang="0">
                  <a:pos x="234" y="82"/>
                </a:cxn>
                <a:cxn ang="0">
                  <a:pos x="228" y="68"/>
                </a:cxn>
                <a:cxn ang="0">
                  <a:pos x="134" y="210"/>
                </a:cxn>
                <a:cxn ang="0">
                  <a:pos x="130" y="214"/>
                </a:cxn>
                <a:cxn ang="0">
                  <a:pos x="128" y="216"/>
                </a:cxn>
                <a:cxn ang="0">
                  <a:pos x="126" y="216"/>
                </a:cxn>
                <a:cxn ang="0">
                  <a:pos x="18" y="112"/>
                </a:cxn>
                <a:cxn ang="0">
                  <a:pos x="16" y="110"/>
                </a:cxn>
                <a:cxn ang="0">
                  <a:pos x="16" y="106"/>
                </a:cxn>
                <a:cxn ang="0">
                  <a:pos x="20" y="100"/>
                </a:cxn>
                <a:cxn ang="0">
                  <a:pos x="70" y="80"/>
                </a:cxn>
                <a:cxn ang="0">
                  <a:pos x="96" y="86"/>
                </a:cxn>
                <a:cxn ang="0">
                  <a:pos x="134" y="92"/>
                </a:cxn>
                <a:cxn ang="0">
                  <a:pos x="158" y="104"/>
                </a:cxn>
                <a:cxn ang="0">
                  <a:pos x="134" y="210"/>
                </a:cxn>
                <a:cxn ang="0">
                  <a:pos x="204" y="96"/>
                </a:cxn>
                <a:cxn ang="0">
                  <a:pos x="202" y="98"/>
                </a:cxn>
                <a:cxn ang="0">
                  <a:pos x="184" y="82"/>
                </a:cxn>
                <a:cxn ang="0">
                  <a:pos x="174" y="108"/>
                </a:cxn>
                <a:cxn ang="0">
                  <a:pos x="166" y="100"/>
                </a:cxn>
                <a:cxn ang="0">
                  <a:pos x="138" y="86"/>
                </a:cxn>
                <a:cxn ang="0">
                  <a:pos x="104" y="78"/>
                </a:cxn>
                <a:cxn ang="0">
                  <a:pos x="82" y="76"/>
                </a:cxn>
                <a:cxn ang="0">
                  <a:pos x="138" y="34"/>
                </a:cxn>
                <a:cxn ang="0">
                  <a:pos x="136" y="32"/>
                </a:cxn>
                <a:cxn ang="0">
                  <a:pos x="148" y="18"/>
                </a:cxn>
                <a:cxn ang="0">
                  <a:pos x="152" y="16"/>
                </a:cxn>
                <a:cxn ang="0">
                  <a:pos x="216" y="78"/>
                </a:cxn>
                <a:cxn ang="0">
                  <a:pos x="218" y="82"/>
                </a:cxn>
              </a:cxnLst>
              <a:rect l="0" t="0" r="r" b="b"/>
              <a:pathLst>
                <a:path w="234" h="232">
                  <a:moveTo>
                    <a:pt x="166" y="6"/>
                  </a:moveTo>
                  <a:lnTo>
                    <a:pt x="166" y="6"/>
                  </a:lnTo>
                  <a:lnTo>
                    <a:pt x="158" y="2"/>
                  </a:lnTo>
                  <a:lnTo>
                    <a:pt x="152" y="0"/>
                  </a:lnTo>
                  <a:lnTo>
                    <a:pt x="152" y="0"/>
                  </a:lnTo>
                  <a:lnTo>
                    <a:pt x="144" y="2"/>
                  </a:lnTo>
                  <a:lnTo>
                    <a:pt x="138" y="6"/>
                  </a:lnTo>
                  <a:lnTo>
                    <a:pt x="126" y="18"/>
                  </a:lnTo>
                  <a:lnTo>
                    <a:pt x="126" y="18"/>
                  </a:lnTo>
                  <a:lnTo>
                    <a:pt x="122" y="24"/>
                  </a:lnTo>
                  <a:lnTo>
                    <a:pt x="120" y="32"/>
                  </a:lnTo>
                  <a:lnTo>
                    <a:pt x="120" y="32"/>
                  </a:lnTo>
                  <a:lnTo>
                    <a:pt x="120" y="36"/>
                  </a:lnTo>
                  <a:lnTo>
                    <a:pt x="122" y="42"/>
                  </a:lnTo>
                  <a:lnTo>
                    <a:pt x="14" y="86"/>
                  </a:lnTo>
                  <a:lnTo>
                    <a:pt x="14" y="86"/>
                  </a:lnTo>
                  <a:lnTo>
                    <a:pt x="10" y="88"/>
                  </a:lnTo>
                  <a:lnTo>
                    <a:pt x="6" y="92"/>
                  </a:lnTo>
                  <a:lnTo>
                    <a:pt x="2" y="98"/>
                  </a:lnTo>
                  <a:lnTo>
                    <a:pt x="0" y="102"/>
                  </a:lnTo>
                  <a:lnTo>
                    <a:pt x="0" y="102"/>
                  </a:lnTo>
                  <a:lnTo>
                    <a:pt x="0" y="108"/>
                  </a:lnTo>
                  <a:lnTo>
                    <a:pt x="2" y="114"/>
                  </a:lnTo>
                  <a:lnTo>
                    <a:pt x="4" y="120"/>
                  </a:lnTo>
                  <a:lnTo>
                    <a:pt x="8" y="124"/>
                  </a:lnTo>
                  <a:lnTo>
                    <a:pt x="108" y="224"/>
                  </a:lnTo>
                  <a:lnTo>
                    <a:pt x="108" y="224"/>
                  </a:lnTo>
                  <a:lnTo>
                    <a:pt x="116" y="230"/>
                  </a:lnTo>
                  <a:lnTo>
                    <a:pt x="126" y="232"/>
                  </a:lnTo>
                  <a:lnTo>
                    <a:pt x="126" y="232"/>
                  </a:lnTo>
                  <a:lnTo>
                    <a:pt x="126" y="232"/>
                  </a:lnTo>
                  <a:lnTo>
                    <a:pt x="126" y="232"/>
                  </a:lnTo>
                  <a:lnTo>
                    <a:pt x="130" y="232"/>
                  </a:lnTo>
                  <a:lnTo>
                    <a:pt x="130" y="232"/>
                  </a:lnTo>
                  <a:lnTo>
                    <a:pt x="136" y="230"/>
                  </a:lnTo>
                  <a:lnTo>
                    <a:pt x="142" y="226"/>
                  </a:lnTo>
                  <a:lnTo>
                    <a:pt x="146" y="222"/>
                  </a:lnTo>
                  <a:lnTo>
                    <a:pt x="148" y="216"/>
                  </a:lnTo>
                  <a:lnTo>
                    <a:pt x="190" y="110"/>
                  </a:lnTo>
                  <a:lnTo>
                    <a:pt x="190" y="110"/>
                  </a:lnTo>
                  <a:lnTo>
                    <a:pt x="196" y="112"/>
                  </a:lnTo>
                  <a:lnTo>
                    <a:pt x="202" y="114"/>
                  </a:lnTo>
                  <a:lnTo>
                    <a:pt x="202" y="114"/>
                  </a:lnTo>
                  <a:lnTo>
                    <a:pt x="210" y="112"/>
                  </a:lnTo>
                  <a:lnTo>
                    <a:pt x="216" y="108"/>
                  </a:lnTo>
                  <a:lnTo>
                    <a:pt x="228" y="96"/>
                  </a:lnTo>
                  <a:lnTo>
                    <a:pt x="228" y="96"/>
                  </a:lnTo>
                  <a:lnTo>
                    <a:pt x="232" y="90"/>
                  </a:lnTo>
                  <a:lnTo>
                    <a:pt x="234" y="82"/>
                  </a:lnTo>
                  <a:lnTo>
                    <a:pt x="234" y="82"/>
                  </a:lnTo>
                  <a:lnTo>
                    <a:pt x="232" y="74"/>
                  </a:lnTo>
                  <a:lnTo>
                    <a:pt x="228" y="68"/>
                  </a:lnTo>
                  <a:lnTo>
                    <a:pt x="166" y="6"/>
                  </a:lnTo>
                  <a:close/>
                  <a:moveTo>
                    <a:pt x="134" y="210"/>
                  </a:moveTo>
                  <a:lnTo>
                    <a:pt x="134" y="210"/>
                  </a:lnTo>
                  <a:lnTo>
                    <a:pt x="130" y="214"/>
                  </a:lnTo>
                  <a:lnTo>
                    <a:pt x="128" y="216"/>
                  </a:lnTo>
                  <a:lnTo>
                    <a:pt x="128" y="216"/>
                  </a:lnTo>
                  <a:lnTo>
                    <a:pt x="126" y="216"/>
                  </a:lnTo>
                  <a:lnTo>
                    <a:pt x="126" y="216"/>
                  </a:lnTo>
                  <a:lnTo>
                    <a:pt x="120" y="214"/>
                  </a:lnTo>
                  <a:lnTo>
                    <a:pt x="18" y="112"/>
                  </a:lnTo>
                  <a:lnTo>
                    <a:pt x="18" y="112"/>
                  </a:lnTo>
                  <a:lnTo>
                    <a:pt x="16" y="110"/>
                  </a:lnTo>
                  <a:lnTo>
                    <a:pt x="16" y="106"/>
                  </a:lnTo>
                  <a:lnTo>
                    <a:pt x="16" y="106"/>
                  </a:lnTo>
                  <a:lnTo>
                    <a:pt x="18" y="102"/>
                  </a:lnTo>
                  <a:lnTo>
                    <a:pt x="20" y="100"/>
                  </a:lnTo>
                  <a:lnTo>
                    <a:pt x="70" y="80"/>
                  </a:lnTo>
                  <a:lnTo>
                    <a:pt x="70" y="80"/>
                  </a:lnTo>
                  <a:lnTo>
                    <a:pt x="84" y="84"/>
                  </a:lnTo>
                  <a:lnTo>
                    <a:pt x="96" y="86"/>
                  </a:lnTo>
                  <a:lnTo>
                    <a:pt x="120" y="88"/>
                  </a:lnTo>
                  <a:lnTo>
                    <a:pt x="134" y="92"/>
                  </a:lnTo>
                  <a:lnTo>
                    <a:pt x="146" y="98"/>
                  </a:lnTo>
                  <a:lnTo>
                    <a:pt x="158" y="104"/>
                  </a:lnTo>
                  <a:lnTo>
                    <a:pt x="172" y="116"/>
                  </a:lnTo>
                  <a:lnTo>
                    <a:pt x="134" y="210"/>
                  </a:lnTo>
                  <a:close/>
                  <a:moveTo>
                    <a:pt x="216" y="84"/>
                  </a:moveTo>
                  <a:lnTo>
                    <a:pt x="204" y="96"/>
                  </a:lnTo>
                  <a:lnTo>
                    <a:pt x="204" y="96"/>
                  </a:lnTo>
                  <a:lnTo>
                    <a:pt x="202" y="98"/>
                  </a:lnTo>
                  <a:lnTo>
                    <a:pt x="198" y="96"/>
                  </a:lnTo>
                  <a:lnTo>
                    <a:pt x="184" y="82"/>
                  </a:lnTo>
                  <a:lnTo>
                    <a:pt x="174" y="110"/>
                  </a:lnTo>
                  <a:lnTo>
                    <a:pt x="174" y="108"/>
                  </a:lnTo>
                  <a:lnTo>
                    <a:pt x="174" y="108"/>
                  </a:lnTo>
                  <a:lnTo>
                    <a:pt x="166" y="100"/>
                  </a:lnTo>
                  <a:lnTo>
                    <a:pt x="156" y="94"/>
                  </a:lnTo>
                  <a:lnTo>
                    <a:pt x="138" y="86"/>
                  </a:lnTo>
                  <a:lnTo>
                    <a:pt x="120" y="80"/>
                  </a:lnTo>
                  <a:lnTo>
                    <a:pt x="104" y="78"/>
                  </a:lnTo>
                  <a:lnTo>
                    <a:pt x="104" y="78"/>
                  </a:lnTo>
                  <a:lnTo>
                    <a:pt x="82" y="76"/>
                  </a:lnTo>
                  <a:lnTo>
                    <a:pt x="150" y="48"/>
                  </a:lnTo>
                  <a:lnTo>
                    <a:pt x="138" y="34"/>
                  </a:lnTo>
                  <a:lnTo>
                    <a:pt x="138" y="34"/>
                  </a:lnTo>
                  <a:lnTo>
                    <a:pt x="136" y="32"/>
                  </a:lnTo>
                  <a:lnTo>
                    <a:pt x="138" y="28"/>
                  </a:lnTo>
                  <a:lnTo>
                    <a:pt x="148" y="18"/>
                  </a:lnTo>
                  <a:lnTo>
                    <a:pt x="148" y="18"/>
                  </a:lnTo>
                  <a:lnTo>
                    <a:pt x="152" y="16"/>
                  </a:lnTo>
                  <a:lnTo>
                    <a:pt x="154" y="18"/>
                  </a:lnTo>
                  <a:lnTo>
                    <a:pt x="216" y="78"/>
                  </a:lnTo>
                  <a:lnTo>
                    <a:pt x="216" y="78"/>
                  </a:lnTo>
                  <a:lnTo>
                    <a:pt x="218" y="82"/>
                  </a:lnTo>
                  <a:lnTo>
                    <a:pt x="216" y="84"/>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22" name="Rectangle 35"/>
          <p:cNvSpPr/>
          <p:nvPr/>
        </p:nvSpPr>
        <p:spPr>
          <a:xfrm>
            <a:off x="5680952" y="4938939"/>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grpSp>
        <p:nvGrpSpPr>
          <p:cNvPr id="23" name="Group 36"/>
          <p:cNvGrpSpPr/>
          <p:nvPr/>
        </p:nvGrpSpPr>
        <p:grpSpPr>
          <a:xfrm>
            <a:off x="9640073" y="4139153"/>
            <a:ext cx="423022" cy="423022"/>
            <a:chOff x="4775200" y="1962150"/>
            <a:chExt cx="406400" cy="406400"/>
          </a:xfrm>
          <a:solidFill>
            <a:srgbClr val="659586"/>
          </a:solidFill>
        </p:grpSpPr>
        <p:sp>
          <p:nvSpPr>
            <p:cNvPr id="24" name="Freeform 115"/>
            <p:cNvSpPr>
              <a:spLocks noEditPoints="1"/>
            </p:cNvSpPr>
            <p:nvPr/>
          </p:nvSpPr>
          <p:spPr bwMode="auto">
            <a:xfrm>
              <a:off x="4775200" y="1962150"/>
              <a:ext cx="406400" cy="406400"/>
            </a:xfrm>
            <a:custGeom>
              <a:avLst/>
              <a:gdLst/>
              <a:ahLst/>
              <a:cxnLst>
                <a:cxn ang="0">
                  <a:pos x="160" y="0"/>
                </a:cxn>
                <a:cxn ang="0">
                  <a:pos x="122" y="8"/>
                </a:cxn>
                <a:cxn ang="0">
                  <a:pos x="92" y="28"/>
                </a:cxn>
                <a:cxn ang="0">
                  <a:pos x="72" y="58"/>
                </a:cxn>
                <a:cxn ang="0">
                  <a:pos x="64" y="96"/>
                </a:cxn>
                <a:cxn ang="0">
                  <a:pos x="64" y="108"/>
                </a:cxn>
                <a:cxn ang="0">
                  <a:pos x="70" y="130"/>
                </a:cxn>
                <a:cxn ang="0">
                  <a:pos x="8" y="208"/>
                </a:cxn>
                <a:cxn ang="0">
                  <a:pos x="8" y="208"/>
                </a:cxn>
                <a:cxn ang="0">
                  <a:pos x="0" y="228"/>
                </a:cxn>
                <a:cxn ang="0">
                  <a:pos x="2" y="238"/>
                </a:cxn>
                <a:cxn ang="0">
                  <a:pos x="18" y="254"/>
                </a:cxn>
                <a:cxn ang="0">
                  <a:pos x="28" y="256"/>
                </a:cxn>
                <a:cxn ang="0">
                  <a:pos x="48" y="248"/>
                </a:cxn>
                <a:cxn ang="0">
                  <a:pos x="116" y="180"/>
                </a:cxn>
                <a:cxn ang="0">
                  <a:pos x="126" y="186"/>
                </a:cxn>
                <a:cxn ang="0">
                  <a:pos x="148" y="192"/>
                </a:cxn>
                <a:cxn ang="0">
                  <a:pos x="160" y="192"/>
                </a:cxn>
                <a:cxn ang="0">
                  <a:pos x="198" y="184"/>
                </a:cxn>
                <a:cxn ang="0">
                  <a:pos x="228" y="164"/>
                </a:cxn>
                <a:cxn ang="0">
                  <a:pos x="248" y="134"/>
                </a:cxn>
                <a:cxn ang="0">
                  <a:pos x="256" y="96"/>
                </a:cxn>
                <a:cxn ang="0">
                  <a:pos x="254" y="76"/>
                </a:cxn>
                <a:cxn ang="0">
                  <a:pos x="240" y="42"/>
                </a:cxn>
                <a:cxn ang="0">
                  <a:pos x="214" y="16"/>
                </a:cxn>
                <a:cxn ang="0">
                  <a:pos x="180" y="2"/>
                </a:cxn>
                <a:cxn ang="0">
                  <a:pos x="38" y="238"/>
                </a:cxn>
                <a:cxn ang="0">
                  <a:pos x="34" y="240"/>
                </a:cxn>
                <a:cxn ang="0">
                  <a:pos x="28" y="242"/>
                </a:cxn>
                <a:cxn ang="0">
                  <a:pos x="18" y="238"/>
                </a:cxn>
                <a:cxn ang="0">
                  <a:pos x="14" y="228"/>
                </a:cxn>
                <a:cxn ang="0">
                  <a:pos x="16" y="222"/>
                </a:cxn>
                <a:cxn ang="0">
                  <a:pos x="18" y="218"/>
                </a:cxn>
                <a:cxn ang="0">
                  <a:pos x="82" y="154"/>
                </a:cxn>
                <a:cxn ang="0">
                  <a:pos x="102" y="174"/>
                </a:cxn>
                <a:cxn ang="0">
                  <a:pos x="160" y="176"/>
                </a:cxn>
                <a:cxn ang="0">
                  <a:pos x="144" y="174"/>
                </a:cxn>
                <a:cxn ang="0">
                  <a:pos x="116" y="162"/>
                </a:cxn>
                <a:cxn ang="0">
                  <a:pos x="94" y="140"/>
                </a:cxn>
                <a:cxn ang="0">
                  <a:pos x="82" y="112"/>
                </a:cxn>
                <a:cxn ang="0">
                  <a:pos x="80" y="96"/>
                </a:cxn>
                <a:cxn ang="0">
                  <a:pos x="86" y="64"/>
                </a:cxn>
                <a:cxn ang="0">
                  <a:pos x="104" y="40"/>
                </a:cxn>
                <a:cxn ang="0">
                  <a:pos x="128" y="22"/>
                </a:cxn>
                <a:cxn ang="0">
                  <a:pos x="160" y="16"/>
                </a:cxn>
                <a:cxn ang="0">
                  <a:pos x="176" y="18"/>
                </a:cxn>
                <a:cxn ang="0">
                  <a:pos x="204" y="30"/>
                </a:cxn>
                <a:cxn ang="0">
                  <a:pos x="226" y="52"/>
                </a:cxn>
                <a:cxn ang="0">
                  <a:pos x="238" y="80"/>
                </a:cxn>
                <a:cxn ang="0">
                  <a:pos x="240" y="96"/>
                </a:cxn>
                <a:cxn ang="0">
                  <a:pos x="234" y="128"/>
                </a:cxn>
                <a:cxn ang="0">
                  <a:pos x="216" y="152"/>
                </a:cxn>
                <a:cxn ang="0">
                  <a:pos x="192" y="170"/>
                </a:cxn>
                <a:cxn ang="0">
                  <a:pos x="160" y="176"/>
                </a:cxn>
              </a:cxnLst>
              <a:rect l="0" t="0" r="r" b="b"/>
              <a:pathLst>
                <a:path w="256" h="256">
                  <a:moveTo>
                    <a:pt x="160" y="0"/>
                  </a:moveTo>
                  <a:lnTo>
                    <a:pt x="160" y="0"/>
                  </a:lnTo>
                  <a:lnTo>
                    <a:pt x="140" y="2"/>
                  </a:lnTo>
                  <a:lnTo>
                    <a:pt x="122" y="8"/>
                  </a:lnTo>
                  <a:lnTo>
                    <a:pt x="106" y="16"/>
                  </a:lnTo>
                  <a:lnTo>
                    <a:pt x="92" y="28"/>
                  </a:lnTo>
                  <a:lnTo>
                    <a:pt x="80" y="42"/>
                  </a:lnTo>
                  <a:lnTo>
                    <a:pt x="72" y="58"/>
                  </a:lnTo>
                  <a:lnTo>
                    <a:pt x="66" y="76"/>
                  </a:lnTo>
                  <a:lnTo>
                    <a:pt x="64" y="96"/>
                  </a:lnTo>
                  <a:lnTo>
                    <a:pt x="64" y="96"/>
                  </a:lnTo>
                  <a:lnTo>
                    <a:pt x="64" y="108"/>
                  </a:lnTo>
                  <a:lnTo>
                    <a:pt x="66" y="120"/>
                  </a:lnTo>
                  <a:lnTo>
                    <a:pt x="70" y="130"/>
                  </a:lnTo>
                  <a:lnTo>
                    <a:pt x="76" y="140"/>
                  </a:lnTo>
                  <a:lnTo>
                    <a:pt x="8" y="208"/>
                  </a:lnTo>
                  <a:lnTo>
                    <a:pt x="8" y="208"/>
                  </a:lnTo>
                  <a:lnTo>
                    <a:pt x="8" y="208"/>
                  </a:lnTo>
                  <a:lnTo>
                    <a:pt x="2" y="216"/>
                  </a:lnTo>
                  <a:lnTo>
                    <a:pt x="0" y="228"/>
                  </a:lnTo>
                  <a:lnTo>
                    <a:pt x="0" y="228"/>
                  </a:lnTo>
                  <a:lnTo>
                    <a:pt x="2" y="238"/>
                  </a:lnTo>
                  <a:lnTo>
                    <a:pt x="8" y="248"/>
                  </a:lnTo>
                  <a:lnTo>
                    <a:pt x="18" y="254"/>
                  </a:lnTo>
                  <a:lnTo>
                    <a:pt x="28" y="256"/>
                  </a:lnTo>
                  <a:lnTo>
                    <a:pt x="28" y="256"/>
                  </a:lnTo>
                  <a:lnTo>
                    <a:pt x="40" y="254"/>
                  </a:lnTo>
                  <a:lnTo>
                    <a:pt x="48" y="248"/>
                  </a:lnTo>
                  <a:lnTo>
                    <a:pt x="48" y="248"/>
                  </a:lnTo>
                  <a:lnTo>
                    <a:pt x="116" y="180"/>
                  </a:lnTo>
                  <a:lnTo>
                    <a:pt x="116" y="180"/>
                  </a:lnTo>
                  <a:lnTo>
                    <a:pt x="126" y="186"/>
                  </a:lnTo>
                  <a:lnTo>
                    <a:pt x="136" y="190"/>
                  </a:lnTo>
                  <a:lnTo>
                    <a:pt x="148" y="192"/>
                  </a:lnTo>
                  <a:lnTo>
                    <a:pt x="160" y="192"/>
                  </a:lnTo>
                  <a:lnTo>
                    <a:pt x="160" y="192"/>
                  </a:lnTo>
                  <a:lnTo>
                    <a:pt x="180" y="190"/>
                  </a:lnTo>
                  <a:lnTo>
                    <a:pt x="198" y="184"/>
                  </a:lnTo>
                  <a:lnTo>
                    <a:pt x="214" y="176"/>
                  </a:lnTo>
                  <a:lnTo>
                    <a:pt x="228" y="164"/>
                  </a:lnTo>
                  <a:lnTo>
                    <a:pt x="240" y="150"/>
                  </a:lnTo>
                  <a:lnTo>
                    <a:pt x="248" y="134"/>
                  </a:lnTo>
                  <a:lnTo>
                    <a:pt x="254" y="116"/>
                  </a:lnTo>
                  <a:lnTo>
                    <a:pt x="256" y="96"/>
                  </a:lnTo>
                  <a:lnTo>
                    <a:pt x="256" y="96"/>
                  </a:lnTo>
                  <a:lnTo>
                    <a:pt x="254" y="76"/>
                  </a:lnTo>
                  <a:lnTo>
                    <a:pt x="248" y="58"/>
                  </a:lnTo>
                  <a:lnTo>
                    <a:pt x="240" y="42"/>
                  </a:lnTo>
                  <a:lnTo>
                    <a:pt x="228" y="28"/>
                  </a:lnTo>
                  <a:lnTo>
                    <a:pt x="214" y="16"/>
                  </a:lnTo>
                  <a:lnTo>
                    <a:pt x="198" y="8"/>
                  </a:lnTo>
                  <a:lnTo>
                    <a:pt x="180" y="2"/>
                  </a:lnTo>
                  <a:lnTo>
                    <a:pt x="160" y="0"/>
                  </a:lnTo>
                  <a:close/>
                  <a:moveTo>
                    <a:pt x="38" y="238"/>
                  </a:moveTo>
                  <a:lnTo>
                    <a:pt x="38" y="238"/>
                  </a:lnTo>
                  <a:lnTo>
                    <a:pt x="34" y="240"/>
                  </a:lnTo>
                  <a:lnTo>
                    <a:pt x="28" y="242"/>
                  </a:lnTo>
                  <a:lnTo>
                    <a:pt x="28" y="242"/>
                  </a:lnTo>
                  <a:lnTo>
                    <a:pt x="22" y="240"/>
                  </a:lnTo>
                  <a:lnTo>
                    <a:pt x="18" y="238"/>
                  </a:lnTo>
                  <a:lnTo>
                    <a:pt x="16" y="234"/>
                  </a:lnTo>
                  <a:lnTo>
                    <a:pt x="14" y="228"/>
                  </a:lnTo>
                  <a:lnTo>
                    <a:pt x="14" y="228"/>
                  </a:lnTo>
                  <a:lnTo>
                    <a:pt x="16" y="222"/>
                  </a:lnTo>
                  <a:lnTo>
                    <a:pt x="18" y="218"/>
                  </a:lnTo>
                  <a:lnTo>
                    <a:pt x="18" y="218"/>
                  </a:lnTo>
                  <a:lnTo>
                    <a:pt x="82" y="154"/>
                  </a:lnTo>
                  <a:lnTo>
                    <a:pt x="82" y="154"/>
                  </a:lnTo>
                  <a:lnTo>
                    <a:pt x="92" y="164"/>
                  </a:lnTo>
                  <a:lnTo>
                    <a:pt x="102" y="174"/>
                  </a:lnTo>
                  <a:lnTo>
                    <a:pt x="38" y="238"/>
                  </a:lnTo>
                  <a:close/>
                  <a:moveTo>
                    <a:pt x="160" y="176"/>
                  </a:moveTo>
                  <a:lnTo>
                    <a:pt x="160" y="176"/>
                  </a:lnTo>
                  <a:lnTo>
                    <a:pt x="144" y="174"/>
                  </a:lnTo>
                  <a:lnTo>
                    <a:pt x="128" y="170"/>
                  </a:lnTo>
                  <a:lnTo>
                    <a:pt x="116" y="162"/>
                  </a:lnTo>
                  <a:lnTo>
                    <a:pt x="104" y="152"/>
                  </a:lnTo>
                  <a:lnTo>
                    <a:pt x="94" y="140"/>
                  </a:lnTo>
                  <a:lnTo>
                    <a:pt x="86" y="128"/>
                  </a:lnTo>
                  <a:lnTo>
                    <a:pt x="82" y="112"/>
                  </a:lnTo>
                  <a:lnTo>
                    <a:pt x="80" y="96"/>
                  </a:lnTo>
                  <a:lnTo>
                    <a:pt x="80" y="96"/>
                  </a:lnTo>
                  <a:lnTo>
                    <a:pt x="82" y="80"/>
                  </a:lnTo>
                  <a:lnTo>
                    <a:pt x="86" y="64"/>
                  </a:lnTo>
                  <a:lnTo>
                    <a:pt x="94" y="52"/>
                  </a:lnTo>
                  <a:lnTo>
                    <a:pt x="104" y="40"/>
                  </a:lnTo>
                  <a:lnTo>
                    <a:pt x="116" y="30"/>
                  </a:lnTo>
                  <a:lnTo>
                    <a:pt x="128" y="22"/>
                  </a:lnTo>
                  <a:lnTo>
                    <a:pt x="144" y="18"/>
                  </a:lnTo>
                  <a:lnTo>
                    <a:pt x="160" y="16"/>
                  </a:lnTo>
                  <a:lnTo>
                    <a:pt x="160" y="16"/>
                  </a:lnTo>
                  <a:lnTo>
                    <a:pt x="176" y="18"/>
                  </a:lnTo>
                  <a:lnTo>
                    <a:pt x="192" y="22"/>
                  </a:lnTo>
                  <a:lnTo>
                    <a:pt x="204" y="30"/>
                  </a:lnTo>
                  <a:lnTo>
                    <a:pt x="216" y="40"/>
                  </a:lnTo>
                  <a:lnTo>
                    <a:pt x="226" y="52"/>
                  </a:lnTo>
                  <a:lnTo>
                    <a:pt x="234" y="64"/>
                  </a:lnTo>
                  <a:lnTo>
                    <a:pt x="238" y="80"/>
                  </a:lnTo>
                  <a:lnTo>
                    <a:pt x="240" y="96"/>
                  </a:lnTo>
                  <a:lnTo>
                    <a:pt x="240" y="96"/>
                  </a:lnTo>
                  <a:lnTo>
                    <a:pt x="238" y="112"/>
                  </a:lnTo>
                  <a:lnTo>
                    <a:pt x="234" y="128"/>
                  </a:lnTo>
                  <a:lnTo>
                    <a:pt x="226" y="140"/>
                  </a:lnTo>
                  <a:lnTo>
                    <a:pt x="216" y="152"/>
                  </a:lnTo>
                  <a:lnTo>
                    <a:pt x="204" y="162"/>
                  </a:lnTo>
                  <a:lnTo>
                    <a:pt x="192" y="170"/>
                  </a:lnTo>
                  <a:lnTo>
                    <a:pt x="176" y="174"/>
                  </a:lnTo>
                  <a:lnTo>
                    <a:pt x="160" y="176"/>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5" name="Freeform 119"/>
            <p:cNvSpPr/>
            <p:nvPr/>
          </p:nvSpPr>
          <p:spPr bwMode="auto">
            <a:xfrm>
              <a:off x="4940300" y="2025650"/>
              <a:ext cx="95250" cy="95250"/>
            </a:xfrm>
            <a:custGeom>
              <a:avLst/>
              <a:gdLst/>
              <a:ahLst/>
              <a:cxnLst>
                <a:cxn ang="0">
                  <a:pos x="56" y="0"/>
                </a:cxn>
                <a:cxn ang="0">
                  <a:pos x="56" y="0"/>
                </a:cxn>
                <a:cxn ang="0">
                  <a:pos x="44" y="2"/>
                </a:cxn>
                <a:cxn ang="0">
                  <a:pos x="34" y="4"/>
                </a:cxn>
                <a:cxn ang="0">
                  <a:pos x="24" y="10"/>
                </a:cxn>
                <a:cxn ang="0">
                  <a:pos x="16" y="16"/>
                </a:cxn>
                <a:cxn ang="0">
                  <a:pos x="10" y="24"/>
                </a:cxn>
                <a:cxn ang="0">
                  <a:pos x="4" y="34"/>
                </a:cxn>
                <a:cxn ang="0">
                  <a:pos x="2" y="44"/>
                </a:cxn>
                <a:cxn ang="0">
                  <a:pos x="0" y="56"/>
                </a:cxn>
                <a:cxn ang="0">
                  <a:pos x="0" y="56"/>
                </a:cxn>
                <a:cxn ang="0">
                  <a:pos x="2" y="58"/>
                </a:cxn>
                <a:cxn ang="0">
                  <a:pos x="4" y="60"/>
                </a:cxn>
                <a:cxn ang="0">
                  <a:pos x="4" y="60"/>
                </a:cxn>
                <a:cxn ang="0">
                  <a:pos x="6" y="58"/>
                </a:cxn>
                <a:cxn ang="0">
                  <a:pos x="8" y="56"/>
                </a:cxn>
                <a:cxn ang="0">
                  <a:pos x="8" y="56"/>
                </a:cxn>
                <a:cxn ang="0">
                  <a:pos x="8" y="46"/>
                </a:cxn>
                <a:cxn ang="0">
                  <a:pos x="12" y="38"/>
                </a:cxn>
                <a:cxn ang="0">
                  <a:pos x="16" y="30"/>
                </a:cxn>
                <a:cxn ang="0">
                  <a:pos x="22" y="22"/>
                </a:cxn>
                <a:cxn ang="0">
                  <a:pos x="30" y="16"/>
                </a:cxn>
                <a:cxn ang="0">
                  <a:pos x="38" y="12"/>
                </a:cxn>
                <a:cxn ang="0">
                  <a:pos x="46" y="8"/>
                </a:cxn>
                <a:cxn ang="0">
                  <a:pos x="56" y="8"/>
                </a:cxn>
                <a:cxn ang="0">
                  <a:pos x="56" y="8"/>
                </a:cxn>
                <a:cxn ang="0">
                  <a:pos x="58" y="6"/>
                </a:cxn>
                <a:cxn ang="0">
                  <a:pos x="60" y="4"/>
                </a:cxn>
                <a:cxn ang="0">
                  <a:pos x="60" y="4"/>
                </a:cxn>
                <a:cxn ang="0">
                  <a:pos x="58" y="2"/>
                </a:cxn>
                <a:cxn ang="0">
                  <a:pos x="56" y="0"/>
                </a:cxn>
              </a:cxnLst>
              <a:rect l="0" t="0" r="r" b="b"/>
              <a:pathLst>
                <a:path w="60" h="60">
                  <a:moveTo>
                    <a:pt x="56" y="0"/>
                  </a:moveTo>
                  <a:lnTo>
                    <a:pt x="56" y="0"/>
                  </a:lnTo>
                  <a:lnTo>
                    <a:pt x="44" y="2"/>
                  </a:lnTo>
                  <a:lnTo>
                    <a:pt x="34" y="4"/>
                  </a:lnTo>
                  <a:lnTo>
                    <a:pt x="24" y="10"/>
                  </a:lnTo>
                  <a:lnTo>
                    <a:pt x="16" y="16"/>
                  </a:lnTo>
                  <a:lnTo>
                    <a:pt x="10" y="24"/>
                  </a:lnTo>
                  <a:lnTo>
                    <a:pt x="4" y="34"/>
                  </a:lnTo>
                  <a:lnTo>
                    <a:pt x="2" y="44"/>
                  </a:lnTo>
                  <a:lnTo>
                    <a:pt x="0" y="56"/>
                  </a:lnTo>
                  <a:lnTo>
                    <a:pt x="0" y="56"/>
                  </a:lnTo>
                  <a:lnTo>
                    <a:pt x="2" y="58"/>
                  </a:lnTo>
                  <a:lnTo>
                    <a:pt x="4" y="60"/>
                  </a:lnTo>
                  <a:lnTo>
                    <a:pt x="4" y="60"/>
                  </a:lnTo>
                  <a:lnTo>
                    <a:pt x="6" y="58"/>
                  </a:lnTo>
                  <a:lnTo>
                    <a:pt x="8" y="56"/>
                  </a:lnTo>
                  <a:lnTo>
                    <a:pt x="8" y="56"/>
                  </a:lnTo>
                  <a:lnTo>
                    <a:pt x="8" y="46"/>
                  </a:lnTo>
                  <a:lnTo>
                    <a:pt x="12" y="38"/>
                  </a:lnTo>
                  <a:lnTo>
                    <a:pt x="16" y="30"/>
                  </a:lnTo>
                  <a:lnTo>
                    <a:pt x="22" y="22"/>
                  </a:lnTo>
                  <a:lnTo>
                    <a:pt x="30" y="16"/>
                  </a:lnTo>
                  <a:lnTo>
                    <a:pt x="38" y="12"/>
                  </a:lnTo>
                  <a:lnTo>
                    <a:pt x="46" y="8"/>
                  </a:lnTo>
                  <a:lnTo>
                    <a:pt x="56" y="8"/>
                  </a:lnTo>
                  <a:lnTo>
                    <a:pt x="56" y="8"/>
                  </a:lnTo>
                  <a:lnTo>
                    <a:pt x="58" y="6"/>
                  </a:lnTo>
                  <a:lnTo>
                    <a:pt x="60" y="4"/>
                  </a:lnTo>
                  <a:lnTo>
                    <a:pt x="60" y="4"/>
                  </a:lnTo>
                  <a:lnTo>
                    <a:pt x="58" y="2"/>
                  </a:lnTo>
                  <a:lnTo>
                    <a:pt x="56"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6" name="Freeform 120"/>
            <p:cNvSpPr/>
            <p:nvPr/>
          </p:nvSpPr>
          <p:spPr bwMode="auto">
            <a:xfrm>
              <a:off x="4940300" y="2025650"/>
              <a:ext cx="95250" cy="95250"/>
            </a:xfrm>
            <a:custGeom>
              <a:avLst/>
              <a:gdLst/>
              <a:ahLst/>
              <a:cxnLst>
                <a:cxn ang="0">
                  <a:pos x="56" y="0"/>
                </a:cxn>
                <a:cxn ang="0">
                  <a:pos x="56" y="0"/>
                </a:cxn>
                <a:cxn ang="0">
                  <a:pos x="44" y="2"/>
                </a:cxn>
                <a:cxn ang="0">
                  <a:pos x="34" y="4"/>
                </a:cxn>
                <a:cxn ang="0">
                  <a:pos x="24" y="10"/>
                </a:cxn>
                <a:cxn ang="0">
                  <a:pos x="16" y="16"/>
                </a:cxn>
                <a:cxn ang="0">
                  <a:pos x="10" y="24"/>
                </a:cxn>
                <a:cxn ang="0">
                  <a:pos x="4" y="34"/>
                </a:cxn>
                <a:cxn ang="0">
                  <a:pos x="2" y="44"/>
                </a:cxn>
                <a:cxn ang="0">
                  <a:pos x="0" y="56"/>
                </a:cxn>
                <a:cxn ang="0">
                  <a:pos x="0" y="56"/>
                </a:cxn>
                <a:cxn ang="0">
                  <a:pos x="2" y="58"/>
                </a:cxn>
                <a:cxn ang="0">
                  <a:pos x="4" y="60"/>
                </a:cxn>
                <a:cxn ang="0">
                  <a:pos x="4" y="60"/>
                </a:cxn>
                <a:cxn ang="0">
                  <a:pos x="6" y="58"/>
                </a:cxn>
                <a:cxn ang="0">
                  <a:pos x="8" y="56"/>
                </a:cxn>
                <a:cxn ang="0">
                  <a:pos x="8" y="56"/>
                </a:cxn>
                <a:cxn ang="0">
                  <a:pos x="8" y="46"/>
                </a:cxn>
                <a:cxn ang="0">
                  <a:pos x="12" y="38"/>
                </a:cxn>
                <a:cxn ang="0">
                  <a:pos x="16" y="30"/>
                </a:cxn>
                <a:cxn ang="0">
                  <a:pos x="22" y="22"/>
                </a:cxn>
                <a:cxn ang="0">
                  <a:pos x="30" y="16"/>
                </a:cxn>
                <a:cxn ang="0">
                  <a:pos x="38" y="12"/>
                </a:cxn>
                <a:cxn ang="0">
                  <a:pos x="46" y="8"/>
                </a:cxn>
                <a:cxn ang="0">
                  <a:pos x="56" y="8"/>
                </a:cxn>
                <a:cxn ang="0">
                  <a:pos x="56" y="8"/>
                </a:cxn>
                <a:cxn ang="0">
                  <a:pos x="58" y="6"/>
                </a:cxn>
                <a:cxn ang="0">
                  <a:pos x="60" y="4"/>
                </a:cxn>
                <a:cxn ang="0">
                  <a:pos x="60" y="4"/>
                </a:cxn>
                <a:cxn ang="0">
                  <a:pos x="58" y="2"/>
                </a:cxn>
                <a:cxn ang="0">
                  <a:pos x="56" y="0"/>
                </a:cxn>
              </a:cxnLst>
              <a:rect l="0" t="0" r="r" b="b"/>
              <a:pathLst>
                <a:path w="60" h="60">
                  <a:moveTo>
                    <a:pt x="56" y="0"/>
                  </a:moveTo>
                  <a:lnTo>
                    <a:pt x="56" y="0"/>
                  </a:lnTo>
                  <a:lnTo>
                    <a:pt x="44" y="2"/>
                  </a:lnTo>
                  <a:lnTo>
                    <a:pt x="34" y="4"/>
                  </a:lnTo>
                  <a:lnTo>
                    <a:pt x="24" y="10"/>
                  </a:lnTo>
                  <a:lnTo>
                    <a:pt x="16" y="16"/>
                  </a:lnTo>
                  <a:lnTo>
                    <a:pt x="10" y="24"/>
                  </a:lnTo>
                  <a:lnTo>
                    <a:pt x="4" y="34"/>
                  </a:lnTo>
                  <a:lnTo>
                    <a:pt x="2" y="44"/>
                  </a:lnTo>
                  <a:lnTo>
                    <a:pt x="0" y="56"/>
                  </a:lnTo>
                  <a:lnTo>
                    <a:pt x="0" y="56"/>
                  </a:lnTo>
                  <a:lnTo>
                    <a:pt x="2" y="58"/>
                  </a:lnTo>
                  <a:lnTo>
                    <a:pt x="4" y="60"/>
                  </a:lnTo>
                  <a:lnTo>
                    <a:pt x="4" y="60"/>
                  </a:lnTo>
                  <a:lnTo>
                    <a:pt x="6" y="58"/>
                  </a:lnTo>
                  <a:lnTo>
                    <a:pt x="8" y="56"/>
                  </a:lnTo>
                  <a:lnTo>
                    <a:pt x="8" y="56"/>
                  </a:lnTo>
                  <a:lnTo>
                    <a:pt x="8" y="46"/>
                  </a:lnTo>
                  <a:lnTo>
                    <a:pt x="12" y="38"/>
                  </a:lnTo>
                  <a:lnTo>
                    <a:pt x="16" y="30"/>
                  </a:lnTo>
                  <a:lnTo>
                    <a:pt x="22" y="22"/>
                  </a:lnTo>
                  <a:lnTo>
                    <a:pt x="30" y="16"/>
                  </a:lnTo>
                  <a:lnTo>
                    <a:pt x="38" y="12"/>
                  </a:lnTo>
                  <a:lnTo>
                    <a:pt x="46" y="8"/>
                  </a:lnTo>
                  <a:lnTo>
                    <a:pt x="56" y="8"/>
                  </a:lnTo>
                  <a:lnTo>
                    <a:pt x="56" y="8"/>
                  </a:lnTo>
                  <a:lnTo>
                    <a:pt x="58" y="6"/>
                  </a:lnTo>
                  <a:lnTo>
                    <a:pt x="60" y="4"/>
                  </a:lnTo>
                  <a:lnTo>
                    <a:pt x="60" y="4"/>
                  </a:lnTo>
                  <a:lnTo>
                    <a:pt x="58" y="2"/>
                  </a:lnTo>
                  <a:lnTo>
                    <a:pt x="56" y="0"/>
                  </a:lnTo>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27" name="Rectangle 40"/>
          <p:cNvSpPr/>
          <p:nvPr/>
        </p:nvSpPr>
        <p:spPr>
          <a:xfrm>
            <a:off x="8634873" y="4938939"/>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l="6083" r="5870"/>
          <a:stretch>
            <a:fillRect/>
          </a:stretch>
        </p:blipFill>
        <p:spPr>
          <a:xfrm>
            <a:off x="748159" y="2351130"/>
            <a:ext cx="4309071" cy="35273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animBg="1"/>
      <p:bldP spid="22" grpId="0"/>
      <p:bldP spid="2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sp>
        <p:nvSpPr>
          <p:cNvPr id="8" name="Freeform 5"/>
          <p:cNvSpPr>
            <a:spLocks noEditPoints="1"/>
          </p:cNvSpPr>
          <p:nvPr/>
        </p:nvSpPr>
        <p:spPr bwMode="auto">
          <a:xfrm>
            <a:off x="1200775" y="2346653"/>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9" name="Freeform 9"/>
          <p:cNvSpPr>
            <a:spLocks noEditPoints="1"/>
          </p:cNvSpPr>
          <p:nvPr/>
        </p:nvSpPr>
        <p:spPr bwMode="auto">
          <a:xfrm>
            <a:off x="1214204" y="3603527"/>
            <a:ext cx="575491" cy="575779"/>
          </a:xfrm>
          <a:custGeom>
            <a:avLst/>
            <a:gdLst>
              <a:gd name="T0" fmla="*/ 0 w 3004"/>
              <a:gd name="T1" fmla="*/ 1502 h 3004"/>
              <a:gd name="T2" fmla="*/ 3004 w 3004"/>
              <a:gd name="T3" fmla="*/ 1502 h 3004"/>
              <a:gd name="T4" fmla="*/ 2253 w 3004"/>
              <a:gd name="T5" fmla="*/ 362 h 3004"/>
              <a:gd name="T6" fmla="*/ 2212 w 3004"/>
              <a:gd name="T7" fmla="*/ 826 h 3004"/>
              <a:gd name="T8" fmla="*/ 2109 w 3004"/>
              <a:gd name="T9" fmla="*/ 1167 h 3004"/>
              <a:gd name="T10" fmla="*/ 1454 w 3004"/>
              <a:gd name="T11" fmla="*/ 437 h 3004"/>
              <a:gd name="T12" fmla="*/ 2253 w 3004"/>
              <a:gd name="T13" fmla="*/ 362 h 3004"/>
              <a:gd name="T14" fmla="*/ 2362 w 3004"/>
              <a:gd name="T15" fmla="*/ 2007 h 3004"/>
              <a:gd name="T16" fmla="*/ 1707 w 3004"/>
              <a:gd name="T17" fmla="*/ 2041 h 3004"/>
              <a:gd name="T18" fmla="*/ 1966 w 3004"/>
              <a:gd name="T19" fmla="*/ 1707 h 3004"/>
              <a:gd name="T20" fmla="*/ 1727 w 3004"/>
              <a:gd name="T21" fmla="*/ 157 h 3004"/>
              <a:gd name="T22" fmla="*/ 1434 w 3004"/>
              <a:gd name="T23" fmla="*/ 143 h 3004"/>
              <a:gd name="T24" fmla="*/ 1871 w 3004"/>
              <a:gd name="T25" fmla="*/ 1604 h 3004"/>
              <a:gd name="T26" fmla="*/ 1502 w 3004"/>
              <a:gd name="T27" fmla="*/ 1843 h 3004"/>
              <a:gd name="T28" fmla="*/ 546 w 3004"/>
              <a:gd name="T29" fmla="*/ 1666 h 3004"/>
              <a:gd name="T30" fmla="*/ 887 w 3004"/>
              <a:gd name="T31" fmla="*/ 1031 h 3004"/>
              <a:gd name="T32" fmla="*/ 1079 w 3004"/>
              <a:gd name="T33" fmla="*/ 744 h 3004"/>
              <a:gd name="T34" fmla="*/ 1871 w 3004"/>
              <a:gd name="T35" fmla="*/ 1604 h 3004"/>
              <a:gd name="T36" fmla="*/ 137 w 3004"/>
              <a:gd name="T37" fmla="*/ 1529 h 3004"/>
              <a:gd name="T38" fmla="*/ 341 w 3004"/>
              <a:gd name="T39" fmla="*/ 2185 h 3004"/>
              <a:gd name="T40" fmla="*/ 430 w 3004"/>
              <a:gd name="T41" fmla="*/ 1584 h 3004"/>
              <a:gd name="T42" fmla="*/ 1304 w 3004"/>
              <a:gd name="T43" fmla="*/ 157 h 3004"/>
              <a:gd name="T44" fmla="*/ 990 w 3004"/>
              <a:gd name="T45" fmla="*/ 642 h 3004"/>
              <a:gd name="T46" fmla="*/ 683 w 3004"/>
              <a:gd name="T47" fmla="*/ 819 h 3004"/>
              <a:gd name="T48" fmla="*/ 430 w 3004"/>
              <a:gd name="T49" fmla="*/ 1584 h 3004"/>
              <a:gd name="T50" fmla="*/ 478 w 3004"/>
              <a:gd name="T51" fmla="*/ 2185 h 3004"/>
              <a:gd name="T52" fmla="*/ 1311 w 3004"/>
              <a:gd name="T53" fmla="*/ 2116 h 3004"/>
              <a:gd name="T54" fmla="*/ 512 w 3004"/>
              <a:gd name="T55" fmla="*/ 2437 h 3004"/>
              <a:gd name="T56" fmla="*/ 1502 w 3004"/>
              <a:gd name="T57" fmla="*/ 2867 h 3004"/>
              <a:gd name="T58" fmla="*/ 1406 w 3004"/>
              <a:gd name="T59" fmla="*/ 2225 h 3004"/>
              <a:gd name="T60" fmla="*/ 1666 w 3004"/>
              <a:gd name="T61" fmla="*/ 2171 h 3004"/>
              <a:gd name="T62" fmla="*/ 2546 w 3004"/>
              <a:gd name="T63" fmla="*/ 2109 h 3004"/>
              <a:gd name="T64" fmla="*/ 1502 w 3004"/>
              <a:gd name="T65" fmla="*/ 2867 h 3004"/>
              <a:gd name="T66" fmla="*/ 2041 w 3004"/>
              <a:gd name="T67" fmla="*/ 1591 h 3004"/>
              <a:gd name="T68" fmla="*/ 2253 w 3004"/>
              <a:gd name="T69" fmla="*/ 1229 h 3004"/>
              <a:gd name="T70" fmla="*/ 2342 w 3004"/>
              <a:gd name="T71" fmla="*/ 840 h 3004"/>
              <a:gd name="T72" fmla="*/ 2860 w 3004"/>
              <a:gd name="T73" fmla="*/ 1502 h 3004"/>
              <a:gd name="T74" fmla="*/ 2560 w 3004"/>
              <a:gd name="T75" fmla="*/ 1966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4" h="3004">
                <a:moveTo>
                  <a:pt x="1502" y="0"/>
                </a:moveTo>
                <a:cubicBezTo>
                  <a:pt x="669" y="0"/>
                  <a:pt x="0" y="669"/>
                  <a:pt x="0" y="1502"/>
                </a:cubicBezTo>
                <a:cubicBezTo>
                  <a:pt x="0" y="2335"/>
                  <a:pt x="669" y="3004"/>
                  <a:pt x="1502" y="3004"/>
                </a:cubicBezTo>
                <a:cubicBezTo>
                  <a:pt x="2335" y="3004"/>
                  <a:pt x="3004" y="2335"/>
                  <a:pt x="3004" y="1502"/>
                </a:cubicBezTo>
                <a:cubicBezTo>
                  <a:pt x="3004" y="669"/>
                  <a:pt x="2335" y="0"/>
                  <a:pt x="1502" y="0"/>
                </a:cubicBezTo>
                <a:close/>
                <a:moveTo>
                  <a:pt x="2253" y="362"/>
                </a:moveTo>
                <a:cubicBezTo>
                  <a:pt x="2253" y="375"/>
                  <a:pt x="2253" y="396"/>
                  <a:pt x="2253" y="410"/>
                </a:cubicBezTo>
                <a:cubicBezTo>
                  <a:pt x="2253" y="553"/>
                  <a:pt x="2239" y="689"/>
                  <a:pt x="2212" y="826"/>
                </a:cubicBezTo>
                <a:cubicBezTo>
                  <a:pt x="2116" y="847"/>
                  <a:pt x="2048" y="928"/>
                  <a:pt x="2048" y="1024"/>
                </a:cubicBezTo>
                <a:cubicBezTo>
                  <a:pt x="2048" y="1079"/>
                  <a:pt x="2068" y="1133"/>
                  <a:pt x="2109" y="1167"/>
                </a:cubicBezTo>
                <a:cubicBezTo>
                  <a:pt x="2062" y="1277"/>
                  <a:pt x="2014" y="1386"/>
                  <a:pt x="1946" y="1488"/>
                </a:cubicBezTo>
                <a:cubicBezTo>
                  <a:pt x="1693" y="1201"/>
                  <a:pt x="1516" y="840"/>
                  <a:pt x="1454" y="437"/>
                </a:cubicBezTo>
                <a:cubicBezTo>
                  <a:pt x="1611" y="341"/>
                  <a:pt x="1782" y="266"/>
                  <a:pt x="1959" y="218"/>
                </a:cubicBezTo>
                <a:cubicBezTo>
                  <a:pt x="2062" y="253"/>
                  <a:pt x="2164" y="300"/>
                  <a:pt x="2253" y="362"/>
                </a:cubicBezTo>
                <a:close/>
                <a:moveTo>
                  <a:pt x="1966" y="1707"/>
                </a:moveTo>
                <a:cubicBezTo>
                  <a:pt x="2089" y="1823"/>
                  <a:pt x="2219" y="1925"/>
                  <a:pt x="2362" y="2007"/>
                </a:cubicBezTo>
                <a:cubicBezTo>
                  <a:pt x="2219" y="2034"/>
                  <a:pt x="2068" y="2048"/>
                  <a:pt x="1911" y="2048"/>
                </a:cubicBezTo>
                <a:cubicBezTo>
                  <a:pt x="1843" y="2048"/>
                  <a:pt x="1775" y="2041"/>
                  <a:pt x="1707" y="2041"/>
                </a:cubicBezTo>
                <a:cubicBezTo>
                  <a:pt x="1707" y="2028"/>
                  <a:pt x="1707" y="2014"/>
                  <a:pt x="1700" y="2000"/>
                </a:cubicBezTo>
                <a:cubicBezTo>
                  <a:pt x="1795" y="1911"/>
                  <a:pt x="1884" y="1809"/>
                  <a:pt x="1966" y="1707"/>
                </a:cubicBezTo>
                <a:close/>
                <a:moveTo>
                  <a:pt x="1502" y="137"/>
                </a:moveTo>
                <a:cubicBezTo>
                  <a:pt x="1577" y="137"/>
                  <a:pt x="1652" y="143"/>
                  <a:pt x="1727" y="157"/>
                </a:cubicBezTo>
                <a:cubicBezTo>
                  <a:pt x="1632" y="198"/>
                  <a:pt x="1536" y="239"/>
                  <a:pt x="1440" y="287"/>
                </a:cubicBezTo>
                <a:cubicBezTo>
                  <a:pt x="1434" y="239"/>
                  <a:pt x="1434" y="191"/>
                  <a:pt x="1434" y="143"/>
                </a:cubicBezTo>
                <a:cubicBezTo>
                  <a:pt x="1454" y="137"/>
                  <a:pt x="1481" y="137"/>
                  <a:pt x="1502" y="137"/>
                </a:cubicBezTo>
                <a:close/>
                <a:moveTo>
                  <a:pt x="1871" y="1604"/>
                </a:moveTo>
                <a:cubicBezTo>
                  <a:pt x="1795" y="1707"/>
                  <a:pt x="1713" y="1795"/>
                  <a:pt x="1625" y="1884"/>
                </a:cubicBezTo>
                <a:cubicBezTo>
                  <a:pt x="1591" y="1857"/>
                  <a:pt x="1550" y="1843"/>
                  <a:pt x="1502" y="1843"/>
                </a:cubicBezTo>
                <a:cubicBezTo>
                  <a:pt x="1413" y="1843"/>
                  <a:pt x="1338" y="1898"/>
                  <a:pt x="1311" y="1980"/>
                </a:cubicBezTo>
                <a:cubicBezTo>
                  <a:pt x="1038" y="1911"/>
                  <a:pt x="778" y="1809"/>
                  <a:pt x="546" y="1666"/>
                </a:cubicBezTo>
                <a:cubicBezTo>
                  <a:pt x="608" y="1434"/>
                  <a:pt x="710" y="1215"/>
                  <a:pt x="840" y="1024"/>
                </a:cubicBezTo>
                <a:cubicBezTo>
                  <a:pt x="853" y="1024"/>
                  <a:pt x="867" y="1031"/>
                  <a:pt x="887" y="1031"/>
                </a:cubicBezTo>
                <a:cubicBezTo>
                  <a:pt x="1004" y="1031"/>
                  <a:pt x="1092" y="942"/>
                  <a:pt x="1092" y="826"/>
                </a:cubicBezTo>
                <a:cubicBezTo>
                  <a:pt x="1092" y="799"/>
                  <a:pt x="1085" y="771"/>
                  <a:pt x="1079" y="744"/>
                </a:cubicBezTo>
                <a:cubicBezTo>
                  <a:pt x="1161" y="662"/>
                  <a:pt x="1242" y="594"/>
                  <a:pt x="1331" y="526"/>
                </a:cubicBezTo>
                <a:cubicBezTo>
                  <a:pt x="1406" y="935"/>
                  <a:pt x="1597" y="1304"/>
                  <a:pt x="1871" y="1604"/>
                </a:cubicBezTo>
                <a:close/>
                <a:moveTo>
                  <a:pt x="341" y="2219"/>
                </a:moveTo>
                <a:cubicBezTo>
                  <a:pt x="218" y="2014"/>
                  <a:pt x="143" y="1782"/>
                  <a:pt x="137" y="1529"/>
                </a:cubicBezTo>
                <a:cubicBezTo>
                  <a:pt x="218" y="1597"/>
                  <a:pt x="300" y="1666"/>
                  <a:pt x="389" y="1720"/>
                </a:cubicBezTo>
                <a:cubicBezTo>
                  <a:pt x="362" y="1871"/>
                  <a:pt x="341" y="2028"/>
                  <a:pt x="341" y="2185"/>
                </a:cubicBezTo>
                <a:cubicBezTo>
                  <a:pt x="341" y="2198"/>
                  <a:pt x="341" y="2212"/>
                  <a:pt x="341" y="2219"/>
                </a:cubicBezTo>
                <a:close/>
                <a:moveTo>
                  <a:pt x="430" y="1584"/>
                </a:moveTo>
                <a:cubicBezTo>
                  <a:pt x="328" y="1516"/>
                  <a:pt x="239" y="1440"/>
                  <a:pt x="150" y="1359"/>
                </a:cubicBezTo>
                <a:cubicBezTo>
                  <a:pt x="218" y="744"/>
                  <a:pt x="696" y="253"/>
                  <a:pt x="1304" y="157"/>
                </a:cubicBezTo>
                <a:cubicBezTo>
                  <a:pt x="1304" y="232"/>
                  <a:pt x="1311" y="300"/>
                  <a:pt x="1318" y="375"/>
                </a:cubicBezTo>
                <a:cubicBezTo>
                  <a:pt x="1201" y="457"/>
                  <a:pt x="1092" y="546"/>
                  <a:pt x="990" y="642"/>
                </a:cubicBezTo>
                <a:cubicBezTo>
                  <a:pt x="956" y="621"/>
                  <a:pt x="922" y="614"/>
                  <a:pt x="887" y="614"/>
                </a:cubicBezTo>
                <a:cubicBezTo>
                  <a:pt x="771" y="614"/>
                  <a:pt x="683" y="703"/>
                  <a:pt x="683" y="819"/>
                </a:cubicBezTo>
                <a:cubicBezTo>
                  <a:pt x="683" y="867"/>
                  <a:pt x="703" y="908"/>
                  <a:pt x="730" y="949"/>
                </a:cubicBezTo>
                <a:cubicBezTo>
                  <a:pt x="594" y="1140"/>
                  <a:pt x="492" y="1352"/>
                  <a:pt x="430" y="1584"/>
                </a:cubicBezTo>
                <a:close/>
                <a:moveTo>
                  <a:pt x="492" y="2417"/>
                </a:moveTo>
                <a:cubicBezTo>
                  <a:pt x="485" y="2342"/>
                  <a:pt x="478" y="2266"/>
                  <a:pt x="478" y="2185"/>
                </a:cubicBezTo>
                <a:cubicBezTo>
                  <a:pt x="478" y="2055"/>
                  <a:pt x="492" y="1925"/>
                  <a:pt x="519" y="1802"/>
                </a:cubicBezTo>
                <a:cubicBezTo>
                  <a:pt x="765" y="1946"/>
                  <a:pt x="1031" y="2055"/>
                  <a:pt x="1311" y="2116"/>
                </a:cubicBezTo>
                <a:cubicBezTo>
                  <a:pt x="1311" y="2123"/>
                  <a:pt x="1311" y="2123"/>
                  <a:pt x="1318" y="2130"/>
                </a:cubicBezTo>
                <a:cubicBezTo>
                  <a:pt x="1079" y="2287"/>
                  <a:pt x="806" y="2389"/>
                  <a:pt x="512" y="2437"/>
                </a:cubicBezTo>
                <a:cubicBezTo>
                  <a:pt x="498" y="2430"/>
                  <a:pt x="498" y="2423"/>
                  <a:pt x="492" y="2417"/>
                </a:cubicBezTo>
                <a:close/>
                <a:moveTo>
                  <a:pt x="1502" y="2867"/>
                </a:moveTo>
                <a:cubicBezTo>
                  <a:pt x="1167" y="2867"/>
                  <a:pt x="867" y="2744"/>
                  <a:pt x="628" y="2546"/>
                </a:cubicBezTo>
                <a:cubicBezTo>
                  <a:pt x="915" y="2492"/>
                  <a:pt x="1174" y="2383"/>
                  <a:pt x="1406" y="2225"/>
                </a:cubicBezTo>
                <a:cubicBezTo>
                  <a:pt x="1434" y="2246"/>
                  <a:pt x="1468" y="2253"/>
                  <a:pt x="1502" y="2253"/>
                </a:cubicBezTo>
                <a:cubicBezTo>
                  <a:pt x="1570" y="2253"/>
                  <a:pt x="1625" y="2219"/>
                  <a:pt x="1666" y="2171"/>
                </a:cubicBezTo>
                <a:cubicBezTo>
                  <a:pt x="1748" y="2178"/>
                  <a:pt x="1830" y="2185"/>
                  <a:pt x="1911" y="2185"/>
                </a:cubicBezTo>
                <a:cubicBezTo>
                  <a:pt x="2130" y="2185"/>
                  <a:pt x="2342" y="2157"/>
                  <a:pt x="2546" y="2109"/>
                </a:cubicBezTo>
                <a:cubicBezTo>
                  <a:pt x="2594" y="2130"/>
                  <a:pt x="2642" y="2157"/>
                  <a:pt x="2690" y="2171"/>
                </a:cubicBezTo>
                <a:cubicBezTo>
                  <a:pt x="2458" y="2587"/>
                  <a:pt x="2014" y="2867"/>
                  <a:pt x="1502" y="2867"/>
                </a:cubicBezTo>
                <a:close/>
                <a:moveTo>
                  <a:pt x="2560" y="1966"/>
                </a:moveTo>
                <a:cubicBezTo>
                  <a:pt x="2369" y="1871"/>
                  <a:pt x="2191" y="1741"/>
                  <a:pt x="2041" y="1591"/>
                </a:cubicBezTo>
                <a:cubicBezTo>
                  <a:pt x="2116" y="1475"/>
                  <a:pt x="2178" y="1352"/>
                  <a:pt x="2232" y="1229"/>
                </a:cubicBezTo>
                <a:cubicBezTo>
                  <a:pt x="2239" y="1229"/>
                  <a:pt x="2246" y="1229"/>
                  <a:pt x="2253" y="1229"/>
                </a:cubicBezTo>
                <a:cubicBezTo>
                  <a:pt x="2369" y="1229"/>
                  <a:pt x="2458" y="1140"/>
                  <a:pt x="2458" y="1024"/>
                </a:cubicBezTo>
                <a:cubicBezTo>
                  <a:pt x="2458" y="942"/>
                  <a:pt x="2410" y="874"/>
                  <a:pt x="2342" y="840"/>
                </a:cubicBezTo>
                <a:cubicBezTo>
                  <a:pt x="2369" y="717"/>
                  <a:pt x="2383" y="594"/>
                  <a:pt x="2383" y="464"/>
                </a:cubicBezTo>
                <a:cubicBezTo>
                  <a:pt x="2676" y="717"/>
                  <a:pt x="2860" y="1085"/>
                  <a:pt x="2860" y="1502"/>
                </a:cubicBezTo>
                <a:cubicBezTo>
                  <a:pt x="2860" y="1638"/>
                  <a:pt x="2840" y="1761"/>
                  <a:pt x="2806" y="1884"/>
                </a:cubicBezTo>
                <a:cubicBezTo>
                  <a:pt x="2731" y="1918"/>
                  <a:pt x="2649" y="1946"/>
                  <a:pt x="2560" y="1966"/>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0" name="矩形 9"/>
          <p:cNvSpPr/>
          <p:nvPr/>
        </p:nvSpPr>
        <p:spPr>
          <a:xfrm>
            <a:off x="1933423" y="2146895"/>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1" name="矩形 10"/>
          <p:cNvSpPr/>
          <p:nvPr/>
        </p:nvSpPr>
        <p:spPr>
          <a:xfrm>
            <a:off x="1933423" y="3429000"/>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2" name="文本框 11"/>
          <p:cNvSpPr txBox="1"/>
          <p:nvPr/>
        </p:nvSpPr>
        <p:spPr>
          <a:xfrm>
            <a:off x="1933423" y="2547005"/>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3" name="文本框 12"/>
          <p:cNvSpPr txBox="1"/>
          <p:nvPr/>
        </p:nvSpPr>
        <p:spPr>
          <a:xfrm>
            <a:off x="1912319" y="3825491"/>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4" name="Freeform 5"/>
          <p:cNvSpPr>
            <a:spLocks noEditPoints="1"/>
          </p:cNvSpPr>
          <p:nvPr/>
        </p:nvSpPr>
        <p:spPr bwMode="auto">
          <a:xfrm>
            <a:off x="1214204" y="4860104"/>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5" name="矩形 14"/>
          <p:cNvSpPr/>
          <p:nvPr/>
        </p:nvSpPr>
        <p:spPr>
          <a:xfrm>
            <a:off x="1946852" y="4660346"/>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6" name="文本框 15"/>
          <p:cNvSpPr txBox="1"/>
          <p:nvPr/>
        </p:nvSpPr>
        <p:spPr>
          <a:xfrm>
            <a:off x="1946852" y="5060456"/>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7" name="Freeform 5"/>
          <p:cNvSpPr>
            <a:spLocks noEditPoints="1"/>
          </p:cNvSpPr>
          <p:nvPr/>
        </p:nvSpPr>
        <p:spPr bwMode="auto">
          <a:xfrm>
            <a:off x="6578366" y="2346653"/>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8" name="Freeform 9"/>
          <p:cNvSpPr>
            <a:spLocks noEditPoints="1"/>
          </p:cNvSpPr>
          <p:nvPr/>
        </p:nvSpPr>
        <p:spPr bwMode="auto">
          <a:xfrm>
            <a:off x="6591795" y="3603527"/>
            <a:ext cx="575491" cy="575779"/>
          </a:xfrm>
          <a:custGeom>
            <a:avLst/>
            <a:gdLst>
              <a:gd name="T0" fmla="*/ 0 w 3004"/>
              <a:gd name="T1" fmla="*/ 1502 h 3004"/>
              <a:gd name="T2" fmla="*/ 3004 w 3004"/>
              <a:gd name="T3" fmla="*/ 1502 h 3004"/>
              <a:gd name="T4" fmla="*/ 2253 w 3004"/>
              <a:gd name="T5" fmla="*/ 362 h 3004"/>
              <a:gd name="T6" fmla="*/ 2212 w 3004"/>
              <a:gd name="T7" fmla="*/ 826 h 3004"/>
              <a:gd name="T8" fmla="*/ 2109 w 3004"/>
              <a:gd name="T9" fmla="*/ 1167 h 3004"/>
              <a:gd name="T10" fmla="*/ 1454 w 3004"/>
              <a:gd name="T11" fmla="*/ 437 h 3004"/>
              <a:gd name="T12" fmla="*/ 2253 w 3004"/>
              <a:gd name="T13" fmla="*/ 362 h 3004"/>
              <a:gd name="T14" fmla="*/ 2362 w 3004"/>
              <a:gd name="T15" fmla="*/ 2007 h 3004"/>
              <a:gd name="T16" fmla="*/ 1707 w 3004"/>
              <a:gd name="T17" fmla="*/ 2041 h 3004"/>
              <a:gd name="T18" fmla="*/ 1966 w 3004"/>
              <a:gd name="T19" fmla="*/ 1707 h 3004"/>
              <a:gd name="T20" fmla="*/ 1727 w 3004"/>
              <a:gd name="T21" fmla="*/ 157 h 3004"/>
              <a:gd name="T22" fmla="*/ 1434 w 3004"/>
              <a:gd name="T23" fmla="*/ 143 h 3004"/>
              <a:gd name="T24" fmla="*/ 1871 w 3004"/>
              <a:gd name="T25" fmla="*/ 1604 h 3004"/>
              <a:gd name="T26" fmla="*/ 1502 w 3004"/>
              <a:gd name="T27" fmla="*/ 1843 h 3004"/>
              <a:gd name="T28" fmla="*/ 546 w 3004"/>
              <a:gd name="T29" fmla="*/ 1666 h 3004"/>
              <a:gd name="T30" fmla="*/ 887 w 3004"/>
              <a:gd name="T31" fmla="*/ 1031 h 3004"/>
              <a:gd name="T32" fmla="*/ 1079 w 3004"/>
              <a:gd name="T33" fmla="*/ 744 h 3004"/>
              <a:gd name="T34" fmla="*/ 1871 w 3004"/>
              <a:gd name="T35" fmla="*/ 1604 h 3004"/>
              <a:gd name="T36" fmla="*/ 137 w 3004"/>
              <a:gd name="T37" fmla="*/ 1529 h 3004"/>
              <a:gd name="T38" fmla="*/ 341 w 3004"/>
              <a:gd name="T39" fmla="*/ 2185 h 3004"/>
              <a:gd name="T40" fmla="*/ 430 w 3004"/>
              <a:gd name="T41" fmla="*/ 1584 h 3004"/>
              <a:gd name="T42" fmla="*/ 1304 w 3004"/>
              <a:gd name="T43" fmla="*/ 157 h 3004"/>
              <a:gd name="T44" fmla="*/ 990 w 3004"/>
              <a:gd name="T45" fmla="*/ 642 h 3004"/>
              <a:gd name="T46" fmla="*/ 683 w 3004"/>
              <a:gd name="T47" fmla="*/ 819 h 3004"/>
              <a:gd name="T48" fmla="*/ 430 w 3004"/>
              <a:gd name="T49" fmla="*/ 1584 h 3004"/>
              <a:gd name="T50" fmla="*/ 478 w 3004"/>
              <a:gd name="T51" fmla="*/ 2185 h 3004"/>
              <a:gd name="T52" fmla="*/ 1311 w 3004"/>
              <a:gd name="T53" fmla="*/ 2116 h 3004"/>
              <a:gd name="T54" fmla="*/ 512 w 3004"/>
              <a:gd name="T55" fmla="*/ 2437 h 3004"/>
              <a:gd name="T56" fmla="*/ 1502 w 3004"/>
              <a:gd name="T57" fmla="*/ 2867 h 3004"/>
              <a:gd name="T58" fmla="*/ 1406 w 3004"/>
              <a:gd name="T59" fmla="*/ 2225 h 3004"/>
              <a:gd name="T60" fmla="*/ 1666 w 3004"/>
              <a:gd name="T61" fmla="*/ 2171 h 3004"/>
              <a:gd name="T62" fmla="*/ 2546 w 3004"/>
              <a:gd name="T63" fmla="*/ 2109 h 3004"/>
              <a:gd name="T64" fmla="*/ 1502 w 3004"/>
              <a:gd name="T65" fmla="*/ 2867 h 3004"/>
              <a:gd name="T66" fmla="*/ 2041 w 3004"/>
              <a:gd name="T67" fmla="*/ 1591 h 3004"/>
              <a:gd name="T68" fmla="*/ 2253 w 3004"/>
              <a:gd name="T69" fmla="*/ 1229 h 3004"/>
              <a:gd name="T70" fmla="*/ 2342 w 3004"/>
              <a:gd name="T71" fmla="*/ 840 h 3004"/>
              <a:gd name="T72" fmla="*/ 2860 w 3004"/>
              <a:gd name="T73" fmla="*/ 1502 h 3004"/>
              <a:gd name="T74" fmla="*/ 2560 w 3004"/>
              <a:gd name="T75" fmla="*/ 1966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4" h="3004">
                <a:moveTo>
                  <a:pt x="1502" y="0"/>
                </a:moveTo>
                <a:cubicBezTo>
                  <a:pt x="669" y="0"/>
                  <a:pt x="0" y="669"/>
                  <a:pt x="0" y="1502"/>
                </a:cubicBezTo>
                <a:cubicBezTo>
                  <a:pt x="0" y="2335"/>
                  <a:pt x="669" y="3004"/>
                  <a:pt x="1502" y="3004"/>
                </a:cubicBezTo>
                <a:cubicBezTo>
                  <a:pt x="2335" y="3004"/>
                  <a:pt x="3004" y="2335"/>
                  <a:pt x="3004" y="1502"/>
                </a:cubicBezTo>
                <a:cubicBezTo>
                  <a:pt x="3004" y="669"/>
                  <a:pt x="2335" y="0"/>
                  <a:pt x="1502" y="0"/>
                </a:cubicBezTo>
                <a:close/>
                <a:moveTo>
                  <a:pt x="2253" y="362"/>
                </a:moveTo>
                <a:cubicBezTo>
                  <a:pt x="2253" y="375"/>
                  <a:pt x="2253" y="396"/>
                  <a:pt x="2253" y="410"/>
                </a:cubicBezTo>
                <a:cubicBezTo>
                  <a:pt x="2253" y="553"/>
                  <a:pt x="2239" y="689"/>
                  <a:pt x="2212" y="826"/>
                </a:cubicBezTo>
                <a:cubicBezTo>
                  <a:pt x="2116" y="847"/>
                  <a:pt x="2048" y="928"/>
                  <a:pt x="2048" y="1024"/>
                </a:cubicBezTo>
                <a:cubicBezTo>
                  <a:pt x="2048" y="1079"/>
                  <a:pt x="2068" y="1133"/>
                  <a:pt x="2109" y="1167"/>
                </a:cubicBezTo>
                <a:cubicBezTo>
                  <a:pt x="2062" y="1277"/>
                  <a:pt x="2014" y="1386"/>
                  <a:pt x="1946" y="1488"/>
                </a:cubicBezTo>
                <a:cubicBezTo>
                  <a:pt x="1693" y="1201"/>
                  <a:pt x="1516" y="840"/>
                  <a:pt x="1454" y="437"/>
                </a:cubicBezTo>
                <a:cubicBezTo>
                  <a:pt x="1611" y="341"/>
                  <a:pt x="1782" y="266"/>
                  <a:pt x="1959" y="218"/>
                </a:cubicBezTo>
                <a:cubicBezTo>
                  <a:pt x="2062" y="253"/>
                  <a:pt x="2164" y="300"/>
                  <a:pt x="2253" y="362"/>
                </a:cubicBezTo>
                <a:close/>
                <a:moveTo>
                  <a:pt x="1966" y="1707"/>
                </a:moveTo>
                <a:cubicBezTo>
                  <a:pt x="2089" y="1823"/>
                  <a:pt x="2219" y="1925"/>
                  <a:pt x="2362" y="2007"/>
                </a:cubicBezTo>
                <a:cubicBezTo>
                  <a:pt x="2219" y="2034"/>
                  <a:pt x="2068" y="2048"/>
                  <a:pt x="1911" y="2048"/>
                </a:cubicBezTo>
                <a:cubicBezTo>
                  <a:pt x="1843" y="2048"/>
                  <a:pt x="1775" y="2041"/>
                  <a:pt x="1707" y="2041"/>
                </a:cubicBezTo>
                <a:cubicBezTo>
                  <a:pt x="1707" y="2028"/>
                  <a:pt x="1707" y="2014"/>
                  <a:pt x="1700" y="2000"/>
                </a:cubicBezTo>
                <a:cubicBezTo>
                  <a:pt x="1795" y="1911"/>
                  <a:pt x="1884" y="1809"/>
                  <a:pt x="1966" y="1707"/>
                </a:cubicBezTo>
                <a:close/>
                <a:moveTo>
                  <a:pt x="1502" y="137"/>
                </a:moveTo>
                <a:cubicBezTo>
                  <a:pt x="1577" y="137"/>
                  <a:pt x="1652" y="143"/>
                  <a:pt x="1727" y="157"/>
                </a:cubicBezTo>
                <a:cubicBezTo>
                  <a:pt x="1632" y="198"/>
                  <a:pt x="1536" y="239"/>
                  <a:pt x="1440" y="287"/>
                </a:cubicBezTo>
                <a:cubicBezTo>
                  <a:pt x="1434" y="239"/>
                  <a:pt x="1434" y="191"/>
                  <a:pt x="1434" y="143"/>
                </a:cubicBezTo>
                <a:cubicBezTo>
                  <a:pt x="1454" y="137"/>
                  <a:pt x="1481" y="137"/>
                  <a:pt x="1502" y="137"/>
                </a:cubicBezTo>
                <a:close/>
                <a:moveTo>
                  <a:pt x="1871" y="1604"/>
                </a:moveTo>
                <a:cubicBezTo>
                  <a:pt x="1795" y="1707"/>
                  <a:pt x="1713" y="1795"/>
                  <a:pt x="1625" y="1884"/>
                </a:cubicBezTo>
                <a:cubicBezTo>
                  <a:pt x="1591" y="1857"/>
                  <a:pt x="1550" y="1843"/>
                  <a:pt x="1502" y="1843"/>
                </a:cubicBezTo>
                <a:cubicBezTo>
                  <a:pt x="1413" y="1843"/>
                  <a:pt x="1338" y="1898"/>
                  <a:pt x="1311" y="1980"/>
                </a:cubicBezTo>
                <a:cubicBezTo>
                  <a:pt x="1038" y="1911"/>
                  <a:pt x="778" y="1809"/>
                  <a:pt x="546" y="1666"/>
                </a:cubicBezTo>
                <a:cubicBezTo>
                  <a:pt x="608" y="1434"/>
                  <a:pt x="710" y="1215"/>
                  <a:pt x="840" y="1024"/>
                </a:cubicBezTo>
                <a:cubicBezTo>
                  <a:pt x="853" y="1024"/>
                  <a:pt x="867" y="1031"/>
                  <a:pt x="887" y="1031"/>
                </a:cubicBezTo>
                <a:cubicBezTo>
                  <a:pt x="1004" y="1031"/>
                  <a:pt x="1092" y="942"/>
                  <a:pt x="1092" y="826"/>
                </a:cubicBezTo>
                <a:cubicBezTo>
                  <a:pt x="1092" y="799"/>
                  <a:pt x="1085" y="771"/>
                  <a:pt x="1079" y="744"/>
                </a:cubicBezTo>
                <a:cubicBezTo>
                  <a:pt x="1161" y="662"/>
                  <a:pt x="1242" y="594"/>
                  <a:pt x="1331" y="526"/>
                </a:cubicBezTo>
                <a:cubicBezTo>
                  <a:pt x="1406" y="935"/>
                  <a:pt x="1597" y="1304"/>
                  <a:pt x="1871" y="1604"/>
                </a:cubicBezTo>
                <a:close/>
                <a:moveTo>
                  <a:pt x="341" y="2219"/>
                </a:moveTo>
                <a:cubicBezTo>
                  <a:pt x="218" y="2014"/>
                  <a:pt x="143" y="1782"/>
                  <a:pt x="137" y="1529"/>
                </a:cubicBezTo>
                <a:cubicBezTo>
                  <a:pt x="218" y="1597"/>
                  <a:pt x="300" y="1666"/>
                  <a:pt x="389" y="1720"/>
                </a:cubicBezTo>
                <a:cubicBezTo>
                  <a:pt x="362" y="1871"/>
                  <a:pt x="341" y="2028"/>
                  <a:pt x="341" y="2185"/>
                </a:cubicBezTo>
                <a:cubicBezTo>
                  <a:pt x="341" y="2198"/>
                  <a:pt x="341" y="2212"/>
                  <a:pt x="341" y="2219"/>
                </a:cubicBezTo>
                <a:close/>
                <a:moveTo>
                  <a:pt x="430" y="1584"/>
                </a:moveTo>
                <a:cubicBezTo>
                  <a:pt x="328" y="1516"/>
                  <a:pt x="239" y="1440"/>
                  <a:pt x="150" y="1359"/>
                </a:cubicBezTo>
                <a:cubicBezTo>
                  <a:pt x="218" y="744"/>
                  <a:pt x="696" y="253"/>
                  <a:pt x="1304" y="157"/>
                </a:cubicBezTo>
                <a:cubicBezTo>
                  <a:pt x="1304" y="232"/>
                  <a:pt x="1311" y="300"/>
                  <a:pt x="1318" y="375"/>
                </a:cubicBezTo>
                <a:cubicBezTo>
                  <a:pt x="1201" y="457"/>
                  <a:pt x="1092" y="546"/>
                  <a:pt x="990" y="642"/>
                </a:cubicBezTo>
                <a:cubicBezTo>
                  <a:pt x="956" y="621"/>
                  <a:pt x="922" y="614"/>
                  <a:pt x="887" y="614"/>
                </a:cubicBezTo>
                <a:cubicBezTo>
                  <a:pt x="771" y="614"/>
                  <a:pt x="683" y="703"/>
                  <a:pt x="683" y="819"/>
                </a:cubicBezTo>
                <a:cubicBezTo>
                  <a:pt x="683" y="867"/>
                  <a:pt x="703" y="908"/>
                  <a:pt x="730" y="949"/>
                </a:cubicBezTo>
                <a:cubicBezTo>
                  <a:pt x="594" y="1140"/>
                  <a:pt x="492" y="1352"/>
                  <a:pt x="430" y="1584"/>
                </a:cubicBezTo>
                <a:close/>
                <a:moveTo>
                  <a:pt x="492" y="2417"/>
                </a:moveTo>
                <a:cubicBezTo>
                  <a:pt x="485" y="2342"/>
                  <a:pt x="478" y="2266"/>
                  <a:pt x="478" y="2185"/>
                </a:cubicBezTo>
                <a:cubicBezTo>
                  <a:pt x="478" y="2055"/>
                  <a:pt x="492" y="1925"/>
                  <a:pt x="519" y="1802"/>
                </a:cubicBezTo>
                <a:cubicBezTo>
                  <a:pt x="765" y="1946"/>
                  <a:pt x="1031" y="2055"/>
                  <a:pt x="1311" y="2116"/>
                </a:cubicBezTo>
                <a:cubicBezTo>
                  <a:pt x="1311" y="2123"/>
                  <a:pt x="1311" y="2123"/>
                  <a:pt x="1318" y="2130"/>
                </a:cubicBezTo>
                <a:cubicBezTo>
                  <a:pt x="1079" y="2287"/>
                  <a:pt x="806" y="2389"/>
                  <a:pt x="512" y="2437"/>
                </a:cubicBezTo>
                <a:cubicBezTo>
                  <a:pt x="498" y="2430"/>
                  <a:pt x="498" y="2423"/>
                  <a:pt x="492" y="2417"/>
                </a:cubicBezTo>
                <a:close/>
                <a:moveTo>
                  <a:pt x="1502" y="2867"/>
                </a:moveTo>
                <a:cubicBezTo>
                  <a:pt x="1167" y="2867"/>
                  <a:pt x="867" y="2744"/>
                  <a:pt x="628" y="2546"/>
                </a:cubicBezTo>
                <a:cubicBezTo>
                  <a:pt x="915" y="2492"/>
                  <a:pt x="1174" y="2383"/>
                  <a:pt x="1406" y="2225"/>
                </a:cubicBezTo>
                <a:cubicBezTo>
                  <a:pt x="1434" y="2246"/>
                  <a:pt x="1468" y="2253"/>
                  <a:pt x="1502" y="2253"/>
                </a:cubicBezTo>
                <a:cubicBezTo>
                  <a:pt x="1570" y="2253"/>
                  <a:pt x="1625" y="2219"/>
                  <a:pt x="1666" y="2171"/>
                </a:cubicBezTo>
                <a:cubicBezTo>
                  <a:pt x="1748" y="2178"/>
                  <a:pt x="1830" y="2185"/>
                  <a:pt x="1911" y="2185"/>
                </a:cubicBezTo>
                <a:cubicBezTo>
                  <a:pt x="2130" y="2185"/>
                  <a:pt x="2342" y="2157"/>
                  <a:pt x="2546" y="2109"/>
                </a:cubicBezTo>
                <a:cubicBezTo>
                  <a:pt x="2594" y="2130"/>
                  <a:pt x="2642" y="2157"/>
                  <a:pt x="2690" y="2171"/>
                </a:cubicBezTo>
                <a:cubicBezTo>
                  <a:pt x="2458" y="2587"/>
                  <a:pt x="2014" y="2867"/>
                  <a:pt x="1502" y="2867"/>
                </a:cubicBezTo>
                <a:close/>
                <a:moveTo>
                  <a:pt x="2560" y="1966"/>
                </a:moveTo>
                <a:cubicBezTo>
                  <a:pt x="2369" y="1871"/>
                  <a:pt x="2191" y="1741"/>
                  <a:pt x="2041" y="1591"/>
                </a:cubicBezTo>
                <a:cubicBezTo>
                  <a:pt x="2116" y="1475"/>
                  <a:pt x="2178" y="1352"/>
                  <a:pt x="2232" y="1229"/>
                </a:cubicBezTo>
                <a:cubicBezTo>
                  <a:pt x="2239" y="1229"/>
                  <a:pt x="2246" y="1229"/>
                  <a:pt x="2253" y="1229"/>
                </a:cubicBezTo>
                <a:cubicBezTo>
                  <a:pt x="2369" y="1229"/>
                  <a:pt x="2458" y="1140"/>
                  <a:pt x="2458" y="1024"/>
                </a:cubicBezTo>
                <a:cubicBezTo>
                  <a:pt x="2458" y="942"/>
                  <a:pt x="2410" y="874"/>
                  <a:pt x="2342" y="840"/>
                </a:cubicBezTo>
                <a:cubicBezTo>
                  <a:pt x="2369" y="717"/>
                  <a:pt x="2383" y="594"/>
                  <a:pt x="2383" y="464"/>
                </a:cubicBezTo>
                <a:cubicBezTo>
                  <a:pt x="2676" y="717"/>
                  <a:pt x="2860" y="1085"/>
                  <a:pt x="2860" y="1502"/>
                </a:cubicBezTo>
                <a:cubicBezTo>
                  <a:pt x="2860" y="1638"/>
                  <a:pt x="2840" y="1761"/>
                  <a:pt x="2806" y="1884"/>
                </a:cubicBezTo>
                <a:cubicBezTo>
                  <a:pt x="2731" y="1918"/>
                  <a:pt x="2649" y="1946"/>
                  <a:pt x="2560" y="1966"/>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9" name="矩形 18"/>
          <p:cNvSpPr/>
          <p:nvPr/>
        </p:nvSpPr>
        <p:spPr>
          <a:xfrm>
            <a:off x="7311014" y="2146895"/>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0" name="矩形 19"/>
          <p:cNvSpPr/>
          <p:nvPr/>
        </p:nvSpPr>
        <p:spPr>
          <a:xfrm>
            <a:off x="7311014" y="3429000"/>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1" name="文本框 20"/>
          <p:cNvSpPr txBox="1"/>
          <p:nvPr/>
        </p:nvSpPr>
        <p:spPr>
          <a:xfrm>
            <a:off x="7311014" y="2547005"/>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22" name="文本框 21"/>
          <p:cNvSpPr txBox="1"/>
          <p:nvPr/>
        </p:nvSpPr>
        <p:spPr>
          <a:xfrm>
            <a:off x="7289910" y="3825491"/>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23" name="Freeform 5"/>
          <p:cNvSpPr>
            <a:spLocks noEditPoints="1"/>
          </p:cNvSpPr>
          <p:nvPr/>
        </p:nvSpPr>
        <p:spPr bwMode="auto">
          <a:xfrm>
            <a:off x="6591795" y="4860104"/>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24" name="矩形 23"/>
          <p:cNvSpPr/>
          <p:nvPr/>
        </p:nvSpPr>
        <p:spPr>
          <a:xfrm>
            <a:off x="7324443" y="4660346"/>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5" name="文本框 24"/>
          <p:cNvSpPr txBox="1"/>
          <p:nvPr/>
        </p:nvSpPr>
        <p:spPr>
          <a:xfrm>
            <a:off x="7324443" y="5060456"/>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55"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1000" fill="hold"/>
                                        <p:tgtEl>
                                          <p:spTgt spid="10"/>
                                        </p:tgtEl>
                                        <p:attrNameLst>
                                          <p:attrName>ppt_w</p:attrName>
                                        </p:attrNameLst>
                                      </p:cBhvr>
                                      <p:tavLst>
                                        <p:tav tm="0">
                                          <p:val>
                                            <p:strVal val="#ppt_w*0.70"/>
                                          </p:val>
                                        </p:tav>
                                        <p:tav tm="100000">
                                          <p:val>
                                            <p:strVal val="#ppt_w"/>
                                          </p:val>
                                        </p:tav>
                                      </p:tavLst>
                                    </p:anim>
                                    <p:anim calcmode="lin" valueType="num">
                                      <p:cBhvr>
                                        <p:cTn id="15" dur="1000" fill="hold"/>
                                        <p:tgtEl>
                                          <p:spTgt spid="10"/>
                                        </p:tgtEl>
                                        <p:attrNameLst>
                                          <p:attrName>ppt_h</p:attrName>
                                        </p:attrNameLst>
                                      </p:cBhvr>
                                      <p:tavLst>
                                        <p:tav tm="0">
                                          <p:val>
                                            <p:strVal val="#ppt_h"/>
                                          </p:val>
                                        </p:tav>
                                        <p:tav tm="100000">
                                          <p:val>
                                            <p:strVal val="#ppt_h"/>
                                          </p:val>
                                        </p:tav>
                                      </p:tavLst>
                                    </p:anim>
                                    <p:animEffect transition="in" filter="fade">
                                      <p:cBhvr>
                                        <p:cTn id="16" dur="1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9" presetClass="entr" presetSubtype="0" decel="10000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 calcmode="lin" valueType="num">
                                      <p:cBhvr>
                                        <p:cTn id="29" dur="500" fill="hold"/>
                                        <p:tgtEl>
                                          <p:spTgt spid="9"/>
                                        </p:tgtEl>
                                        <p:attrNameLst>
                                          <p:attrName>style.rotation</p:attrName>
                                        </p:attrNameLst>
                                      </p:cBhvr>
                                      <p:tavLst>
                                        <p:tav tm="0">
                                          <p:val>
                                            <p:fltVal val="360"/>
                                          </p:val>
                                        </p:tav>
                                        <p:tav tm="100000">
                                          <p:val>
                                            <p:fltVal val="0"/>
                                          </p:val>
                                        </p:tav>
                                      </p:tavLst>
                                    </p:anim>
                                    <p:animEffect transition="in" filter="fade">
                                      <p:cBhvr>
                                        <p:cTn id="30" dur="500"/>
                                        <p:tgtEl>
                                          <p:spTgt spid="9"/>
                                        </p:tgtEl>
                                      </p:cBhvr>
                                    </p:animEffect>
                                  </p:childTnLst>
                                </p:cTn>
                              </p:par>
                            </p:childTnLst>
                          </p:cTn>
                        </p:par>
                        <p:par>
                          <p:cTn id="31" fill="hold">
                            <p:stCondLst>
                              <p:cond delay="1500"/>
                            </p:stCondLst>
                            <p:childTnLst>
                              <p:par>
                                <p:cTn id="32" presetID="55" presetClass="entr" presetSubtype="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1000" fill="hold"/>
                                        <p:tgtEl>
                                          <p:spTgt spid="11"/>
                                        </p:tgtEl>
                                        <p:attrNameLst>
                                          <p:attrName>ppt_w</p:attrName>
                                        </p:attrNameLst>
                                      </p:cBhvr>
                                      <p:tavLst>
                                        <p:tav tm="0">
                                          <p:val>
                                            <p:strVal val="#ppt_w*0.70"/>
                                          </p:val>
                                        </p:tav>
                                        <p:tav tm="100000">
                                          <p:val>
                                            <p:strVal val="#ppt_w"/>
                                          </p:val>
                                        </p:tav>
                                      </p:tavLst>
                                    </p:anim>
                                    <p:anim calcmode="lin" valueType="num">
                                      <p:cBhvr>
                                        <p:cTn id="35" dur="1000" fill="hold"/>
                                        <p:tgtEl>
                                          <p:spTgt spid="11"/>
                                        </p:tgtEl>
                                        <p:attrNameLst>
                                          <p:attrName>ppt_h</p:attrName>
                                        </p:attrNameLst>
                                      </p:cBhvr>
                                      <p:tavLst>
                                        <p:tav tm="0">
                                          <p:val>
                                            <p:strVal val="#ppt_h"/>
                                          </p:val>
                                        </p:tav>
                                        <p:tav tm="100000">
                                          <p:val>
                                            <p:strVal val="#ppt_h"/>
                                          </p:val>
                                        </p:tav>
                                      </p:tavLst>
                                    </p:anim>
                                    <p:animEffect transition="in" filter="fade">
                                      <p:cBhvr>
                                        <p:cTn id="36" dur="10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49" presetClass="entr" presetSubtype="0" decel="100000" fill="hold" grpId="0" nodeType="after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fltVal val="0"/>
                                          </p:val>
                                        </p:tav>
                                        <p:tav tm="100000">
                                          <p:val>
                                            <p:strVal val="#ppt_w"/>
                                          </p:val>
                                        </p:tav>
                                      </p:tavLst>
                                    </p:anim>
                                    <p:anim calcmode="lin" valueType="num">
                                      <p:cBhvr>
                                        <p:cTn id="48" dur="500" fill="hold"/>
                                        <p:tgtEl>
                                          <p:spTgt spid="14"/>
                                        </p:tgtEl>
                                        <p:attrNameLst>
                                          <p:attrName>ppt_h</p:attrName>
                                        </p:attrNameLst>
                                      </p:cBhvr>
                                      <p:tavLst>
                                        <p:tav tm="0">
                                          <p:val>
                                            <p:fltVal val="0"/>
                                          </p:val>
                                        </p:tav>
                                        <p:tav tm="100000">
                                          <p:val>
                                            <p:strVal val="#ppt_h"/>
                                          </p:val>
                                        </p:tav>
                                      </p:tavLst>
                                    </p:anim>
                                    <p:anim calcmode="lin" valueType="num">
                                      <p:cBhvr>
                                        <p:cTn id="49" dur="500" fill="hold"/>
                                        <p:tgtEl>
                                          <p:spTgt spid="14"/>
                                        </p:tgtEl>
                                        <p:attrNameLst>
                                          <p:attrName>style.rotation</p:attrName>
                                        </p:attrNameLst>
                                      </p:cBhvr>
                                      <p:tavLst>
                                        <p:tav tm="0">
                                          <p:val>
                                            <p:fltVal val="360"/>
                                          </p:val>
                                        </p:tav>
                                        <p:tav tm="100000">
                                          <p:val>
                                            <p:fltVal val="0"/>
                                          </p:val>
                                        </p:tav>
                                      </p:tavLst>
                                    </p:anim>
                                    <p:animEffect transition="in" filter="fade">
                                      <p:cBhvr>
                                        <p:cTn id="50" dur="500"/>
                                        <p:tgtEl>
                                          <p:spTgt spid="14"/>
                                        </p:tgtEl>
                                      </p:cBhvr>
                                    </p:animEffect>
                                  </p:childTnLst>
                                </p:cTn>
                              </p:par>
                            </p:childTnLst>
                          </p:cTn>
                        </p:par>
                        <p:par>
                          <p:cTn id="51" fill="hold">
                            <p:stCondLst>
                              <p:cond delay="1500"/>
                            </p:stCondLst>
                            <p:childTnLst>
                              <p:par>
                                <p:cTn id="52" presetID="55"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p:cTn id="54" dur="1000" fill="hold"/>
                                        <p:tgtEl>
                                          <p:spTgt spid="15"/>
                                        </p:tgtEl>
                                        <p:attrNameLst>
                                          <p:attrName>ppt_w</p:attrName>
                                        </p:attrNameLst>
                                      </p:cBhvr>
                                      <p:tavLst>
                                        <p:tav tm="0">
                                          <p:val>
                                            <p:strVal val="#ppt_w*0.70"/>
                                          </p:val>
                                        </p:tav>
                                        <p:tav tm="100000">
                                          <p:val>
                                            <p:strVal val="#ppt_w"/>
                                          </p:val>
                                        </p:tav>
                                      </p:tavLst>
                                    </p:anim>
                                    <p:anim calcmode="lin" valueType="num">
                                      <p:cBhvr>
                                        <p:cTn id="55" dur="1000" fill="hold"/>
                                        <p:tgtEl>
                                          <p:spTgt spid="15"/>
                                        </p:tgtEl>
                                        <p:attrNameLst>
                                          <p:attrName>ppt_h</p:attrName>
                                        </p:attrNameLst>
                                      </p:cBhvr>
                                      <p:tavLst>
                                        <p:tav tm="0">
                                          <p:val>
                                            <p:strVal val="#ppt_h"/>
                                          </p:val>
                                        </p:tav>
                                        <p:tav tm="100000">
                                          <p:val>
                                            <p:strVal val="#ppt_h"/>
                                          </p:val>
                                        </p:tav>
                                      </p:tavLst>
                                    </p:anim>
                                    <p:animEffect transition="in" filter="fade">
                                      <p:cBhvr>
                                        <p:cTn id="56" dur="1000"/>
                                        <p:tgtEl>
                                          <p:spTgt spid="15"/>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1000"/>
                                        <p:tgtEl>
                                          <p:spTgt spid="16"/>
                                        </p:tgtEl>
                                      </p:cBhvr>
                                    </p:animEffect>
                                    <p:anim calcmode="lin" valueType="num">
                                      <p:cBhvr>
                                        <p:cTn id="62" dur="1000" fill="hold"/>
                                        <p:tgtEl>
                                          <p:spTgt spid="16"/>
                                        </p:tgtEl>
                                        <p:attrNameLst>
                                          <p:attrName>ppt_x</p:attrName>
                                        </p:attrNameLst>
                                      </p:cBhvr>
                                      <p:tavLst>
                                        <p:tav tm="0">
                                          <p:val>
                                            <p:strVal val="#ppt_x"/>
                                          </p:val>
                                        </p:tav>
                                        <p:tav tm="100000">
                                          <p:val>
                                            <p:strVal val="#ppt_x"/>
                                          </p:val>
                                        </p:tav>
                                      </p:tavLst>
                                    </p:anim>
                                    <p:anim calcmode="lin" valueType="num">
                                      <p:cBhvr>
                                        <p:cTn id="63" dur="1000" fill="hold"/>
                                        <p:tgtEl>
                                          <p:spTgt spid="16"/>
                                        </p:tgtEl>
                                        <p:attrNameLst>
                                          <p:attrName>ppt_y</p:attrName>
                                        </p:attrNameLst>
                                      </p:cBhvr>
                                      <p:tavLst>
                                        <p:tav tm="0">
                                          <p:val>
                                            <p:strVal val="#ppt_y+.1"/>
                                          </p:val>
                                        </p:tav>
                                        <p:tav tm="100000">
                                          <p:val>
                                            <p:strVal val="#ppt_y"/>
                                          </p:val>
                                        </p:tav>
                                      </p:tavLst>
                                    </p:anim>
                                  </p:childTnLst>
                                </p:cTn>
                              </p:par>
                            </p:childTnLst>
                          </p:cTn>
                        </p:par>
                        <p:par>
                          <p:cTn id="64" fill="hold">
                            <p:stCondLst>
                              <p:cond delay="1000"/>
                            </p:stCondLst>
                            <p:childTnLst>
                              <p:par>
                                <p:cTn id="65" presetID="49" presetClass="entr" presetSubtype="0" decel="10000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p:cTn id="67" dur="500" fill="hold"/>
                                        <p:tgtEl>
                                          <p:spTgt spid="17"/>
                                        </p:tgtEl>
                                        <p:attrNameLst>
                                          <p:attrName>ppt_w</p:attrName>
                                        </p:attrNameLst>
                                      </p:cBhvr>
                                      <p:tavLst>
                                        <p:tav tm="0">
                                          <p:val>
                                            <p:fltVal val="0"/>
                                          </p:val>
                                        </p:tav>
                                        <p:tav tm="100000">
                                          <p:val>
                                            <p:strVal val="#ppt_w"/>
                                          </p:val>
                                        </p:tav>
                                      </p:tavLst>
                                    </p:anim>
                                    <p:anim calcmode="lin" valueType="num">
                                      <p:cBhvr>
                                        <p:cTn id="68" dur="500" fill="hold"/>
                                        <p:tgtEl>
                                          <p:spTgt spid="17"/>
                                        </p:tgtEl>
                                        <p:attrNameLst>
                                          <p:attrName>ppt_h</p:attrName>
                                        </p:attrNameLst>
                                      </p:cBhvr>
                                      <p:tavLst>
                                        <p:tav tm="0">
                                          <p:val>
                                            <p:fltVal val="0"/>
                                          </p:val>
                                        </p:tav>
                                        <p:tav tm="100000">
                                          <p:val>
                                            <p:strVal val="#ppt_h"/>
                                          </p:val>
                                        </p:tav>
                                      </p:tavLst>
                                    </p:anim>
                                    <p:anim calcmode="lin" valueType="num">
                                      <p:cBhvr>
                                        <p:cTn id="69" dur="500" fill="hold"/>
                                        <p:tgtEl>
                                          <p:spTgt spid="17"/>
                                        </p:tgtEl>
                                        <p:attrNameLst>
                                          <p:attrName>style.rotation</p:attrName>
                                        </p:attrNameLst>
                                      </p:cBhvr>
                                      <p:tavLst>
                                        <p:tav tm="0">
                                          <p:val>
                                            <p:fltVal val="360"/>
                                          </p:val>
                                        </p:tav>
                                        <p:tav tm="100000">
                                          <p:val>
                                            <p:fltVal val="0"/>
                                          </p:val>
                                        </p:tav>
                                      </p:tavLst>
                                    </p:anim>
                                    <p:animEffect transition="in" filter="fade">
                                      <p:cBhvr>
                                        <p:cTn id="70" dur="500"/>
                                        <p:tgtEl>
                                          <p:spTgt spid="17"/>
                                        </p:tgtEl>
                                      </p:cBhvr>
                                    </p:animEffect>
                                  </p:childTnLst>
                                </p:cTn>
                              </p:par>
                            </p:childTnLst>
                          </p:cTn>
                        </p:par>
                        <p:par>
                          <p:cTn id="71" fill="hold">
                            <p:stCondLst>
                              <p:cond delay="1500"/>
                            </p:stCondLst>
                            <p:childTnLst>
                              <p:par>
                                <p:cTn id="72" presetID="55" presetClass="entr" presetSubtype="0" fill="hold" grpId="0" nodeType="after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p:cTn id="74" dur="1000" fill="hold"/>
                                        <p:tgtEl>
                                          <p:spTgt spid="19"/>
                                        </p:tgtEl>
                                        <p:attrNameLst>
                                          <p:attrName>ppt_w</p:attrName>
                                        </p:attrNameLst>
                                      </p:cBhvr>
                                      <p:tavLst>
                                        <p:tav tm="0">
                                          <p:val>
                                            <p:strVal val="#ppt_w*0.70"/>
                                          </p:val>
                                        </p:tav>
                                        <p:tav tm="100000">
                                          <p:val>
                                            <p:strVal val="#ppt_w"/>
                                          </p:val>
                                        </p:tav>
                                      </p:tavLst>
                                    </p:anim>
                                    <p:anim calcmode="lin" valueType="num">
                                      <p:cBhvr>
                                        <p:cTn id="75" dur="1000" fill="hold"/>
                                        <p:tgtEl>
                                          <p:spTgt spid="19"/>
                                        </p:tgtEl>
                                        <p:attrNameLst>
                                          <p:attrName>ppt_h</p:attrName>
                                        </p:attrNameLst>
                                      </p:cBhvr>
                                      <p:tavLst>
                                        <p:tav tm="0">
                                          <p:val>
                                            <p:strVal val="#ppt_h"/>
                                          </p:val>
                                        </p:tav>
                                        <p:tav tm="100000">
                                          <p:val>
                                            <p:strVal val="#ppt_h"/>
                                          </p:val>
                                        </p:tav>
                                      </p:tavLst>
                                    </p:anim>
                                    <p:animEffect transition="in" filter="fade">
                                      <p:cBhvr>
                                        <p:cTn id="76" dur="1000"/>
                                        <p:tgtEl>
                                          <p:spTgt spid="19"/>
                                        </p:tgtEl>
                                      </p:cBhvr>
                                    </p:animEffect>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fade">
                                      <p:cBhvr>
                                        <p:cTn id="81" dur="1000"/>
                                        <p:tgtEl>
                                          <p:spTgt spid="21"/>
                                        </p:tgtEl>
                                      </p:cBhvr>
                                    </p:animEffect>
                                    <p:anim calcmode="lin" valueType="num">
                                      <p:cBhvr>
                                        <p:cTn id="82" dur="1000" fill="hold"/>
                                        <p:tgtEl>
                                          <p:spTgt spid="21"/>
                                        </p:tgtEl>
                                        <p:attrNameLst>
                                          <p:attrName>ppt_x</p:attrName>
                                        </p:attrNameLst>
                                      </p:cBhvr>
                                      <p:tavLst>
                                        <p:tav tm="0">
                                          <p:val>
                                            <p:strVal val="#ppt_x"/>
                                          </p:val>
                                        </p:tav>
                                        <p:tav tm="100000">
                                          <p:val>
                                            <p:strVal val="#ppt_x"/>
                                          </p:val>
                                        </p:tav>
                                      </p:tavLst>
                                    </p:anim>
                                    <p:anim calcmode="lin" valueType="num">
                                      <p:cBhvr>
                                        <p:cTn id="83" dur="1000" fill="hold"/>
                                        <p:tgtEl>
                                          <p:spTgt spid="21"/>
                                        </p:tgtEl>
                                        <p:attrNameLst>
                                          <p:attrName>ppt_y</p:attrName>
                                        </p:attrNameLst>
                                      </p:cBhvr>
                                      <p:tavLst>
                                        <p:tav tm="0">
                                          <p:val>
                                            <p:strVal val="#ppt_y+.1"/>
                                          </p:val>
                                        </p:tav>
                                        <p:tav tm="100000">
                                          <p:val>
                                            <p:strVal val="#ppt_y"/>
                                          </p:val>
                                        </p:tav>
                                      </p:tavLst>
                                    </p:anim>
                                  </p:childTnLst>
                                </p:cTn>
                              </p:par>
                            </p:childTnLst>
                          </p:cTn>
                        </p:par>
                        <p:par>
                          <p:cTn id="84" fill="hold">
                            <p:stCondLst>
                              <p:cond delay="1000"/>
                            </p:stCondLst>
                            <p:childTnLst>
                              <p:par>
                                <p:cTn id="85" presetID="49" presetClass="entr" presetSubtype="0" decel="100000" fill="hold" grpId="0" nodeType="afterEffect">
                                  <p:stCondLst>
                                    <p:cond delay="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ppt_w</p:attrName>
                                        </p:attrNameLst>
                                      </p:cBhvr>
                                      <p:tavLst>
                                        <p:tav tm="0">
                                          <p:val>
                                            <p:fltVal val="0"/>
                                          </p:val>
                                        </p:tav>
                                        <p:tav tm="100000">
                                          <p:val>
                                            <p:strVal val="#ppt_w"/>
                                          </p:val>
                                        </p:tav>
                                      </p:tavLst>
                                    </p:anim>
                                    <p:anim calcmode="lin" valueType="num">
                                      <p:cBhvr>
                                        <p:cTn id="88" dur="500" fill="hold"/>
                                        <p:tgtEl>
                                          <p:spTgt spid="18"/>
                                        </p:tgtEl>
                                        <p:attrNameLst>
                                          <p:attrName>ppt_h</p:attrName>
                                        </p:attrNameLst>
                                      </p:cBhvr>
                                      <p:tavLst>
                                        <p:tav tm="0">
                                          <p:val>
                                            <p:fltVal val="0"/>
                                          </p:val>
                                        </p:tav>
                                        <p:tav tm="100000">
                                          <p:val>
                                            <p:strVal val="#ppt_h"/>
                                          </p:val>
                                        </p:tav>
                                      </p:tavLst>
                                    </p:anim>
                                    <p:anim calcmode="lin" valueType="num">
                                      <p:cBhvr>
                                        <p:cTn id="89" dur="500" fill="hold"/>
                                        <p:tgtEl>
                                          <p:spTgt spid="18"/>
                                        </p:tgtEl>
                                        <p:attrNameLst>
                                          <p:attrName>style.rotation</p:attrName>
                                        </p:attrNameLst>
                                      </p:cBhvr>
                                      <p:tavLst>
                                        <p:tav tm="0">
                                          <p:val>
                                            <p:fltVal val="360"/>
                                          </p:val>
                                        </p:tav>
                                        <p:tav tm="100000">
                                          <p:val>
                                            <p:fltVal val="0"/>
                                          </p:val>
                                        </p:tav>
                                      </p:tavLst>
                                    </p:anim>
                                    <p:animEffect transition="in" filter="fade">
                                      <p:cBhvr>
                                        <p:cTn id="90" dur="500"/>
                                        <p:tgtEl>
                                          <p:spTgt spid="18"/>
                                        </p:tgtEl>
                                      </p:cBhvr>
                                    </p:animEffect>
                                  </p:childTnLst>
                                </p:cTn>
                              </p:par>
                            </p:childTnLst>
                          </p:cTn>
                        </p:par>
                        <p:par>
                          <p:cTn id="91" fill="hold">
                            <p:stCondLst>
                              <p:cond delay="1500"/>
                            </p:stCondLst>
                            <p:childTnLst>
                              <p:par>
                                <p:cTn id="92" presetID="55" presetClass="entr" presetSubtype="0" fill="hold" grpId="0" nodeType="afterEffect">
                                  <p:stCondLst>
                                    <p:cond delay="0"/>
                                  </p:stCondLst>
                                  <p:childTnLst>
                                    <p:set>
                                      <p:cBhvr>
                                        <p:cTn id="93" dur="1" fill="hold">
                                          <p:stCondLst>
                                            <p:cond delay="0"/>
                                          </p:stCondLst>
                                        </p:cTn>
                                        <p:tgtEl>
                                          <p:spTgt spid="20"/>
                                        </p:tgtEl>
                                        <p:attrNameLst>
                                          <p:attrName>style.visibility</p:attrName>
                                        </p:attrNameLst>
                                      </p:cBhvr>
                                      <p:to>
                                        <p:strVal val="visible"/>
                                      </p:to>
                                    </p:set>
                                    <p:anim calcmode="lin" valueType="num">
                                      <p:cBhvr>
                                        <p:cTn id="94" dur="1000" fill="hold"/>
                                        <p:tgtEl>
                                          <p:spTgt spid="20"/>
                                        </p:tgtEl>
                                        <p:attrNameLst>
                                          <p:attrName>ppt_w</p:attrName>
                                        </p:attrNameLst>
                                      </p:cBhvr>
                                      <p:tavLst>
                                        <p:tav tm="0">
                                          <p:val>
                                            <p:strVal val="#ppt_w*0.70"/>
                                          </p:val>
                                        </p:tav>
                                        <p:tav tm="100000">
                                          <p:val>
                                            <p:strVal val="#ppt_w"/>
                                          </p:val>
                                        </p:tav>
                                      </p:tavLst>
                                    </p:anim>
                                    <p:anim calcmode="lin" valueType="num">
                                      <p:cBhvr>
                                        <p:cTn id="95" dur="1000" fill="hold"/>
                                        <p:tgtEl>
                                          <p:spTgt spid="20"/>
                                        </p:tgtEl>
                                        <p:attrNameLst>
                                          <p:attrName>ppt_h</p:attrName>
                                        </p:attrNameLst>
                                      </p:cBhvr>
                                      <p:tavLst>
                                        <p:tav tm="0">
                                          <p:val>
                                            <p:strVal val="#ppt_h"/>
                                          </p:val>
                                        </p:tav>
                                        <p:tav tm="100000">
                                          <p:val>
                                            <p:strVal val="#ppt_h"/>
                                          </p:val>
                                        </p:tav>
                                      </p:tavLst>
                                    </p:anim>
                                    <p:animEffect transition="in" filter="fade">
                                      <p:cBhvr>
                                        <p:cTn id="96" dur="1000"/>
                                        <p:tgtEl>
                                          <p:spTgt spid="20"/>
                                        </p:tgtEl>
                                      </p:cBhvr>
                                    </p:animEffect>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1000"/>
                                        <p:tgtEl>
                                          <p:spTgt spid="22"/>
                                        </p:tgtEl>
                                      </p:cBhvr>
                                    </p:animEffect>
                                    <p:anim calcmode="lin" valueType="num">
                                      <p:cBhvr>
                                        <p:cTn id="102" dur="1000" fill="hold"/>
                                        <p:tgtEl>
                                          <p:spTgt spid="22"/>
                                        </p:tgtEl>
                                        <p:attrNameLst>
                                          <p:attrName>ppt_x</p:attrName>
                                        </p:attrNameLst>
                                      </p:cBhvr>
                                      <p:tavLst>
                                        <p:tav tm="0">
                                          <p:val>
                                            <p:strVal val="#ppt_x"/>
                                          </p:val>
                                        </p:tav>
                                        <p:tav tm="100000">
                                          <p:val>
                                            <p:strVal val="#ppt_x"/>
                                          </p:val>
                                        </p:tav>
                                      </p:tavLst>
                                    </p:anim>
                                    <p:anim calcmode="lin" valueType="num">
                                      <p:cBhvr>
                                        <p:cTn id="103" dur="1000" fill="hold"/>
                                        <p:tgtEl>
                                          <p:spTgt spid="22"/>
                                        </p:tgtEl>
                                        <p:attrNameLst>
                                          <p:attrName>ppt_y</p:attrName>
                                        </p:attrNameLst>
                                      </p:cBhvr>
                                      <p:tavLst>
                                        <p:tav tm="0">
                                          <p:val>
                                            <p:strVal val="#ppt_y+.1"/>
                                          </p:val>
                                        </p:tav>
                                        <p:tav tm="100000">
                                          <p:val>
                                            <p:strVal val="#ppt_y"/>
                                          </p:val>
                                        </p:tav>
                                      </p:tavLst>
                                    </p:anim>
                                  </p:childTnLst>
                                </p:cTn>
                              </p:par>
                            </p:childTnLst>
                          </p:cTn>
                        </p:par>
                        <p:par>
                          <p:cTn id="104" fill="hold">
                            <p:stCondLst>
                              <p:cond delay="1000"/>
                            </p:stCondLst>
                            <p:childTnLst>
                              <p:par>
                                <p:cTn id="105" presetID="49" presetClass="entr" presetSubtype="0" decel="100000" fill="hold" grpId="0" nodeType="afterEffect">
                                  <p:stCondLst>
                                    <p:cond delay="0"/>
                                  </p:stCondLst>
                                  <p:childTnLst>
                                    <p:set>
                                      <p:cBhvr>
                                        <p:cTn id="106" dur="1" fill="hold">
                                          <p:stCondLst>
                                            <p:cond delay="0"/>
                                          </p:stCondLst>
                                        </p:cTn>
                                        <p:tgtEl>
                                          <p:spTgt spid="23"/>
                                        </p:tgtEl>
                                        <p:attrNameLst>
                                          <p:attrName>style.visibility</p:attrName>
                                        </p:attrNameLst>
                                      </p:cBhvr>
                                      <p:to>
                                        <p:strVal val="visible"/>
                                      </p:to>
                                    </p:set>
                                    <p:anim calcmode="lin" valueType="num">
                                      <p:cBhvr>
                                        <p:cTn id="107" dur="500" fill="hold"/>
                                        <p:tgtEl>
                                          <p:spTgt spid="23"/>
                                        </p:tgtEl>
                                        <p:attrNameLst>
                                          <p:attrName>ppt_w</p:attrName>
                                        </p:attrNameLst>
                                      </p:cBhvr>
                                      <p:tavLst>
                                        <p:tav tm="0">
                                          <p:val>
                                            <p:fltVal val="0"/>
                                          </p:val>
                                        </p:tav>
                                        <p:tav tm="100000">
                                          <p:val>
                                            <p:strVal val="#ppt_w"/>
                                          </p:val>
                                        </p:tav>
                                      </p:tavLst>
                                    </p:anim>
                                    <p:anim calcmode="lin" valueType="num">
                                      <p:cBhvr>
                                        <p:cTn id="108" dur="500" fill="hold"/>
                                        <p:tgtEl>
                                          <p:spTgt spid="23"/>
                                        </p:tgtEl>
                                        <p:attrNameLst>
                                          <p:attrName>ppt_h</p:attrName>
                                        </p:attrNameLst>
                                      </p:cBhvr>
                                      <p:tavLst>
                                        <p:tav tm="0">
                                          <p:val>
                                            <p:fltVal val="0"/>
                                          </p:val>
                                        </p:tav>
                                        <p:tav tm="100000">
                                          <p:val>
                                            <p:strVal val="#ppt_h"/>
                                          </p:val>
                                        </p:tav>
                                      </p:tavLst>
                                    </p:anim>
                                    <p:anim calcmode="lin" valueType="num">
                                      <p:cBhvr>
                                        <p:cTn id="109" dur="500" fill="hold"/>
                                        <p:tgtEl>
                                          <p:spTgt spid="23"/>
                                        </p:tgtEl>
                                        <p:attrNameLst>
                                          <p:attrName>style.rotation</p:attrName>
                                        </p:attrNameLst>
                                      </p:cBhvr>
                                      <p:tavLst>
                                        <p:tav tm="0">
                                          <p:val>
                                            <p:fltVal val="360"/>
                                          </p:val>
                                        </p:tav>
                                        <p:tav tm="100000">
                                          <p:val>
                                            <p:fltVal val="0"/>
                                          </p:val>
                                        </p:tav>
                                      </p:tavLst>
                                    </p:anim>
                                    <p:animEffect transition="in" filter="fade">
                                      <p:cBhvr>
                                        <p:cTn id="110" dur="500"/>
                                        <p:tgtEl>
                                          <p:spTgt spid="23"/>
                                        </p:tgtEl>
                                      </p:cBhvr>
                                    </p:animEffect>
                                  </p:childTnLst>
                                </p:cTn>
                              </p:par>
                            </p:childTnLst>
                          </p:cTn>
                        </p:par>
                        <p:par>
                          <p:cTn id="111" fill="hold">
                            <p:stCondLst>
                              <p:cond delay="1500"/>
                            </p:stCondLst>
                            <p:childTnLst>
                              <p:par>
                                <p:cTn id="112" presetID="55" presetClass="entr" presetSubtype="0" fill="hold" grpId="0" nodeType="afterEffect">
                                  <p:stCondLst>
                                    <p:cond delay="0"/>
                                  </p:stCondLst>
                                  <p:childTnLst>
                                    <p:set>
                                      <p:cBhvr>
                                        <p:cTn id="113" dur="1" fill="hold">
                                          <p:stCondLst>
                                            <p:cond delay="0"/>
                                          </p:stCondLst>
                                        </p:cTn>
                                        <p:tgtEl>
                                          <p:spTgt spid="24"/>
                                        </p:tgtEl>
                                        <p:attrNameLst>
                                          <p:attrName>style.visibility</p:attrName>
                                        </p:attrNameLst>
                                      </p:cBhvr>
                                      <p:to>
                                        <p:strVal val="visible"/>
                                      </p:to>
                                    </p:set>
                                    <p:anim calcmode="lin" valueType="num">
                                      <p:cBhvr>
                                        <p:cTn id="114" dur="1000" fill="hold"/>
                                        <p:tgtEl>
                                          <p:spTgt spid="24"/>
                                        </p:tgtEl>
                                        <p:attrNameLst>
                                          <p:attrName>ppt_w</p:attrName>
                                        </p:attrNameLst>
                                      </p:cBhvr>
                                      <p:tavLst>
                                        <p:tav tm="0">
                                          <p:val>
                                            <p:strVal val="#ppt_w*0.70"/>
                                          </p:val>
                                        </p:tav>
                                        <p:tav tm="100000">
                                          <p:val>
                                            <p:strVal val="#ppt_w"/>
                                          </p:val>
                                        </p:tav>
                                      </p:tavLst>
                                    </p:anim>
                                    <p:anim calcmode="lin" valueType="num">
                                      <p:cBhvr>
                                        <p:cTn id="115" dur="1000" fill="hold"/>
                                        <p:tgtEl>
                                          <p:spTgt spid="24"/>
                                        </p:tgtEl>
                                        <p:attrNameLst>
                                          <p:attrName>ppt_h</p:attrName>
                                        </p:attrNameLst>
                                      </p:cBhvr>
                                      <p:tavLst>
                                        <p:tav tm="0">
                                          <p:val>
                                            <p:strVal val="#ppt_h"/>
                                          </p:val>
                                        </p:tav>
                                        <p:tav tm="100000">
                                          <p:val>
                                            <p:strVal val="#ppt_h"/>
                                          </p:val>
                                        </p:tav>
                                      </p:tavLst>
                                    </p:anim>
                                    <p:animEffect transition="in" filter="fade">
                                      <p:cBhvr>
                                        <p:cTn id="116" dur="1000"/>
                                        <p:tgtEl>
                                          <p:spTgt spid="24"/>
                                        </p:tgtEl>
                                      </p:cBhvr>
                                    </p:animEffect>
                                  </p:childTnLst>
                                </p:cTn>
                              </p:par>
                            </p:childTnLst>
                          </p:cTn>
                        </p:par>
                      </p:childTnLst>
                    </p:cTn>
                  </p:par>
                  <p:par>
                    <p:cTn id="117" fill="hold">
                      <p:stCondLst>
                        <p:cond delay="indefinite"/>
                      </p:stCondLst>
                      <p:childTnLst>
                        <p:par>
                          <p:cTn id="118" fill="hold">
                            <p:stCondLst>
                              <p:cond delay="0"/>
                            </p:stCondLst>
                            <p:childTnLst>
                              <p:par>
                                <p:cTn id="119" presetID="42" presetClass="entr" presetSubtype="0" fill="hold" grpId="0" nodeType="clickEffect">
                                  <p:stCondLst>
                                    <p:cond delay="0"/>
                                  </p:stCondLst>
                                  <p:childTnLst>
                                    <p:set>
                                      <p:cBhvr>
                                        <p:cTn id="120" dur="1" fill="hold">
                                          <p:stCondLst>
                                            <p:cond delay="0"/>
                                          </p:stCondLst>
                                        </p:cTn>
                                        <p:tgtEl>
                                          <p:spTgt spid="25"/>
                                        </p:tgtEl>
                                        <p:attrNameLst>
                                          <p:attrName>style.visibility</p:attrName>
                                        </p:attrNameLst>
                                      </p:cBhvr>
                                      <p:to>
                                        <p:strVal val="visible"/>
                                      </p:to>
                                    </p:set>
                                    <p:animEffect transition="in" filter="fade">
                                      <p:cBhvr>
                                        <p:cTn id="121" dur="1000"/>
                                        <p:tgtEl>
                                          <p:spTgt spid="25"/>
                                        </p:tgtEl>
                                      </p:cBhvr>
                                    </p:animEffect>
                                    <p:anim calcmode="lin" valueType="num">
                                      <p:cBhvr>
                                        <p:cTn id="122" dur="1000" fill="hold"/>
                                        <p:tgtEl>
                                          <p:spTgt spid="25"/>
                                        </p:tgtEl>
                                        <p:attrNameLst>
                                          <p:attrName>ppt_x</p:attrName>
                                        </p:attrNameLst>
                                      </p:cBhvr>
                                      <p:tavLst>
                                        <p:tav tm="0">
                                          <p:val>
                                            <p:strVal val="#ppt_x"/>
                                          </p:val>
                                        </p:tav>
                                        <p:tav tm="100000">
                                          <p:val>
                                            <p:strVal val="#ppt_x"/>
                                          </p:val>
                                        </p:tav>
                                      </p:tavLst>
                                    </p:anim>
                                    <p:anim calcmode="lin" valueType="num">
                                      <p:cBhvr>
                                        <p:cTn id="12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P spid="12" grpId="0"/>
      <p:bldP spid="13" grpId="0"/>
      <p:bldP spid="14" grpId="0" animBg="1"/>
      <p:bldP spid="15" grpId="0"/>
      <p:bldP spid="16" grpId="0"/>
      <p:bldP spid="17" grpId="0" animBg="1"/>
      <p:bldP spid="18" grpId="0" animBg="1"/>
      <p:bldP spid="19" grpId="0"/>
      <p:bldP spid="20" grpId="0"/>
      <p:bldP spid="21" grpId="0"/>
      <p:bldP spid="22" grpId="0"/>
      <p:bldP spid="23" grpId="0" animBg="1"/>
      <p:bldP spid="24" grpId="0"/>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sp>
        <p:nvSpPr>
          <p:cNvPr id="8" name="Freeform 5"/>
          <p:cNvSpPr>
            <a:spLocks noEditPoints="1"/>
          </p:cNvSpPr>
          <p:nvPr/>
        </p:nvSpPr>
        <p:spPr bwMode="auto">
          <a:xfrm>
            <a:off x="1777699"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9" name="Freeform 6"/>
          <p:cNvSpPr/>
          <p:nvPr/>
        </p:nvSpPr>
        <p:spPr bwMode="auto">
          <a:xfrm>
            <a:off x="2199526"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0" name="Freeform 9"/>
          <p:cNvSpPr>
            <a:spLocks noEditPoints="1"/>
          </p:cNvSpPr>
          <p:nvPr/>
        </p:nvSpPr>
        <p:spPr bwMode="auto">
          <a:xfrm>
            <a:off x="4098655"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1" name="Freeform 10"/>
          <p:cNvSpPr/>
          <p:nvPr/>
        </p:nvSpPr>
        <p:spPr bwMode="auto">
          <a:xfrm>
            <a:off x="4520482"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2" name="Freeform 12"/>
          <p:cNvSpPr>
            <a:spLocks noEditPoints="1"/>
          </p:cNvSpPr>
          <p:nvPr/>
        </p:nvSpPr>
        <p:spPr bwMode="auto">
          <a:xfrm>
            <a:off x="6419612"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3" name="Freeform 13"/>
          <p:cNvSpPr/>
          <p:nvPr/>
        </p:nvSpPr>
        <p:spPr bwMode="auto">
          <a:xfrm>
            <a:off x="6841439"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4" name="Freeform 15"/>
          <p:cNvSpPr>
            <a:spLocks noEditPoints="1"/>
          </p:cNvSpPr>
          <p:nvPr/>
        </p:nvSpPr>
        <p:spPr bwMode="auto">
          <a:xfrm>
            <a:off x="8740569"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5" name="Freeform 16"/>
          <p:cNvSpPr/>
          <p:nvPr/>
        </p:nvSpPr>
        <p:spPr bwMode="auto">
          <a:xfrm>
            <a:off x="9162396"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nvGrpSpPr>
          <p:cNvPr id="16" name="Group 20"/>
          <p:cNvGrpSpPr/>
          <p:nvPr/>
        </p:nvGrpSpPr>
        <p:grpSpPr>
          <a:xfrm>
            <a:off x="7015293" y="3232898"/>
            <a:ext cx="635120" cy="529618"/>
            <a:chOff x="10987088" y="1993900"/>
            <a:chExt cx="477837" cy="398463"/>
          </a:xfrm>
          <a:solidFill>
            <a:srgbClr val="659586"/>
          </a:solidFill>
        </p:grpSpPr>
        <p:sp>
          <p:nvSpPr>
            <p:cNvPr id="17" name="Freeform 107"/>
            <p:cNvSpPr/>
            <p:nvPr/>
          </p:nvSpPr>
          <p:spPr bwMode="auto">
            <a:xfrm>
              <a:off x="10987088" y="1993900"/>
              <a:ext cx="396875" cy="398463"/>
            </a:xfrm>
            <a:custGeom>
              <a:avLst/>
              <a:gdLst>
                <a:gd name="T0" fmla="*/ 0 w 2745"/>
                <a:gd name="T1" fmla="*/ 0 h 2770"/>
                <a:gd name="T2" fmla="*/ 371 w 2745"/>
                <a:gd name="T3" fmla="*/ 0 h 2770"/>
                <a:gd name="T4" fmla="*/ 371 w 2745"/>
                <a:gd name="T5" fmla="*/ 2398 h 2770"/>
                <a:gd name="T6" fmla="*/ 2745 w 2745"/>
                <a:gd name="T7" fmla="*/ 2398 h 2770"/>
                <a:gd name="T8" fmla="*/ 2745 w 2745"/>
                <a:gd name="T9" fmla="*/ 2770 h 2770"/>
                <a:gd name="T10" fmla="*/ 0 w 2745"/>
                <a:gd name="T11" fmla="*/ 2770 h 2770"/>
                <a:gd name="T12" fmla="*/ 0 w 2745"/>
                <a:gd name="T13" fmla="*/ 0 h 2770"/>
              </a:gdLst>
              <a:ahLst/>
              <a:cxnLst>
                <a:cxn ang="0">
                  <a:pos x="T0" y="T1"/>
                </a:cxn>
                <a:cxn ang="0">
                  <a:pos x="T2" y="T3"/>
                </a:cxn>
                <a:cxn ang="0">
                  <a:pos x="T4" y="T5"/>
                </a:cxn>
                <a:cxn ang="0">
                  <a:pos x="T6" y="T7"/>
                </a:cxn>
                <a:cxn ang="0">
                  <a:pos x="T8" y="T9"/>
                </a:cxn>
                <a:cxn ang="0">
                  <a:pos x="T10" y="T11"/>
                </a:cxn>
                <a:cxn ang="0">
                  <a:pos x="T12" y="T13"/>
                </a:cxn>
              </a:cxnLst>
              <a:rect l="0" t="0" r="r" b="b"/>
              <a:pathLst>
                <a:path w="2745" h="2770">
                  <a:moveTo>
                    <a:pt x="0" y="0"/>
                  </a:moveTo>
                  <a:lnTo>
                    <a:pt x="371" y="0"/>
                  </a:lnTo>
                  <a:lnTo>
                    <a:pt x="371" y="2398"/>
                  </a:lnTo>
                  <a:lnTo>
                    <a:pt x="2745" y="2398"/>
                  </a:lnTo>
                  <a:lnTo>
                    <a:pt x="2745" y="2770"/>
                  </a:lnTo>
                  <a:lnTo>
                    <a:pt x="0" y="2770"/>
                  </a:lnTo>
                  <a:lnTo>
                    <a:pt x="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8" name="Freeform 108"/>
            <p:cNvSpPr/>
            <p:nvPr/>
          </p:nvSpPr>
          <p:spPr bwMode="auto">
            <a:xfrm>
              <a:off x="11066463" y="2047875"/>
              <a:ext cx="398462" cy="249238"/>
            </a:xfrm>
            <a:custGeom>
              <a:avLst/>
              <a:gdLst>
                <a:gd name="T0" fmla="*/ 2761 w 2761"/>
                <a:gd name="T1" fmla="*/ 0 h 1725"/>
                <a:gd name="T2" fmla="*/ 2559 w 2761"/>
                <a:gd name="T3" fmla="*/ 1146 h 1725"/>
                <a:gd name="T4" fmla="*/ 2274 w 2761"/>
                <a:gd name="T5" fmla="*/ 861 h 1725"/>
                <a:gd name="T6" fmla="*/ 1411 w 2761"/>
                <a:gd name="T7" fmla="*/ 1725 h 1725"/>
                <a:gd name="T8" fmla="*/ 864 w 2761"/>
                <a:gd name="T9" fmla="*/ 1177 h 1725"/>
                <a:gd name="T10" fmla="*/ 349 w 2761"/>
                <a:gd name="T11" fmla="*/ 1693 h 1725"/>
                <a:gd name="T12" fmla="*/ 0 w 2761"/>
                <a:gd name="T13" fmla="*/ 1341 h 1725"/>
                <a:gd name="T14" fmla="*/ 864 w 2761"/>
                <a:gd name="T15" fmla="*/ 476 h 1725"/>
                <a:gd name="T16" fmla="*/ 1411 w 2761"/>
                <a:gd name="T17" fmla="*/ 1025 h 1725"/>
                <a:gd name="T18" fmla="*/ 1924 w 2761"/>
                <a:gd name="T19" fmla="*/ 509 h 1725"/>
                <a:gd name="T20" fmla="*/ 1618 w 2761"/>
                <a:gd name="T21" fmla="*/ 202 h 1725"/>
                <a:gd name="T22" fmla="*/ 2761 w 2761"/>
                <a:gd name="T23"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1" h="1725">
                  <a:moveTo>
                    <a:pt x="2761" y="0"/>
                  </a:moveTo>
                  <a:lnTo>
                    <a:pt x="2559" y="1146"/>
                  </a:lnTo>
                  <a:lnTo>
                    <a:pt x="2274" y="861"/>
                  </a:lnTo>
                  <a:lnTo>
                    <a:pt x="1411" y="1725"/>
                  </a:lnTo>
                  <a:lnTo>
                    <a:pt x="864" y="1177"/>
                  </a:lnTo>
                  <a:lnTo>
                    <a:pt x="349" y="1693"/>
                  </a:lnTo>
                  <a:lnTo>
                    <a:pt x="0" y="1341"/>
                  </a:lnTo>
                  <a:lnTo>
                    <a:pt x="864" y="476"/>
                  </a:lnTo>
                  <a:lnTo>
                    <a:pt x="1411" y="1025"/>
                  </a:lnTo>
                  <a:lnTo>
                    <a:pt x="1924" y="509"/>
                  </a:lnTo>
                  <a:lnTo>
                    <a:pt x="1618" y="202"/>
                  </a:lnTo>
                  <a:lnTo>
                    <a:pt x="276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19" name="Group 23"/>
          <p:cNvGrpSpPr/>
          <p:nvPr/>
        </p:nvGrpSpPr>
        <p:grpSpPr>
          <a:xfrm>
            <a:off x="4703831" y="3226567"/>
            <a:ext cx="616130" cy="542280"/>
            <a:chOff x="10059988" y="2759075"/>
            <a:chExt cx="463550" cy="407988"/>
          </a:xfrm>
          <a:solidFill>
            <a:srgbClr val="659586"/>
          </a:solidFill>
        </p:grpSpPr>
        <p:sp>
          <p:nvSpPr>
            <p:cNvPr id="20" name="Freeform 182"/>
            <p:cNvSpPr/>
            <p:nvPr/>
          </p:nvSpPr>
          <p:spPr bwMode="auto">
            <a:xfrm>
              <a:off x="10059988" y="2759075"/>
              <a:ext cx="463550" cy="168275"/>
            </a:xfrm>
            <a:custGeom>
              <a:avLst/>
              <a:gdLst>
                <a:gd name="T0" fmla="*/ 1606 w 3212"/>
                <a:gd name="T1" fmla="*/ 0 h 1164"/>
                <a:gd name="T2" fmla="*/ 1815 w 3212"/>
                <a:gd name="T3" fmla="*/ 5 h 1164"/>
                <a:gd name="T4" fmla="*/ 2016 w 3212"/>
                <a:gd name="T5" fmla="*/ 19 h 1164"/>
                <a:gd name="T6" fmla="*/ 2208 w 3212"/>
                <a:gd name="T7" fmla="*/ 43 h 1164"/>
                <a:gd name="T8" fmla="*/ 2388 w 3212"/>
                <a:gd name="T9" fmla="*/ 74 h 1164"/>
                <a:gd name="T10" fmla="*/ 2554 w 3212"/>
                <a:gd name="T11" fmla="*/ 112 h 1164"/>
                <a:gd name="T12" fmla="*/ 2706 w 3212"/>
                <a:gd name="T13" fmla="*/ 158 h 1164"/>
                <a:gd name="T14" fmla="*/ 2841 w 3212"/>
                <a:gd name="T15" fmla="*/ 210 h 1164"/>
                <a:gd name="T16" fmla="*/ 2958 w 3212"/>
                <a:gd name="T17" fmla="*/ 268 h 1164"/>
                <a:gd name="T18" fmla="*/ 3055 w 3212"/>
                <a:gd name="T19" fmla="*/ 331 h 1164"/>
                <a:gd name="T20" fmla="*/ 3130 w 3212"/>
                <a:gd name="T21" fmla="*/ 398 h 1164"/>
                <a:gd name="T22" fmla="*/ 3182 w 3212"/>
                <a:gd name="T23" fmla="*/ 469 h 1164"/>
                <a:gd name="T24" fmla="*/ 3209 w 3212"/>
                <a:gd name="T25" fmla="*/ 544 h 1164"/>
                <a:gd name="T26" fmla="*/ 3209 w 3212"/>
                <a:gd name="T27" fmla="*/ 620 h 1164"/>
                <a:gd name="T28" fmla="*/ 3182 w 3212"/>
                <a:gd name="T29" fmla="*/ 695 h 1164"/>
                <a:gd name="T30" fmla="*/ 3130 w 3212"/>
                <a:gd name="T31" fmla="*/ 766 h 1164"/>
                <a:gd name="T32" fmla="*/ 3055 w 3212"/>
                <a:gd name="T33" fmla="*/ 833 h 1164"/>
                <a:gd name="T34" fmla="*/ 2958 w 3212"/>
                <a:gd name="T35" fmla="*/ 896 h 1164"/>
                <a:gd name="T36" fmla="*/ 2841 w 3212"/>
                <a:gd name="T37" fmla="*/ 954 h 1164"/>
                <a:gd name="T38" fmla="*/ 2706 w 3212"/>
                <a:gd name="T39" fmla="*/ 1006 h 1164"/>
                <a:gd name="T40" fmla="*/ 2554 w 3212"/>
                <a:gd name="T41" fmla="*/ 1052 h 1164"/>
                <a:gd name="T42" fmla="*/ 2388 w 3212"/>
                <a:gd name="T43" fmla="*/ 1090 h 1164"/>
                <a:gd name="T44" fmla="*/ 2208 w 3212"/>
                <a:gd name="T45" fmla="*/ 1122 h 1164"/>
                <a:gd name="T46" fmla="*/ 2016 w 3212"/>
                <a:gd name="T47" fmla="*/ 1145 h 1164"/>
                <a:gd name="T48" fmla="*/ 1815 w 3212"/>
                <a:gd name="T49" fmla="*/ 1159 h 1164"/>
                <a:gd name="T50" fmla="*/ 1606 w 3212"/>
                <a:gd name="T51" fmla="*/ 1164 h 1164"/>
                <a:gd name="T52" fmla="*/ 1397 w 3212"/>
                <a:gd name="T53" fmla="*/ 1159 h 1164"/>
                <a:gd name="T54" fmla="*/ 1195 w 3212"/>
                <a:gd name="T55" fmla="*/ 1145 h 1164"/>
                <a:gd name="T56" fmla="*/ 1004 w 3212"/>
                <a:gd name="T57" fmla="*/ 1122 h 1164"/>
                <a:gd name="T58" fmla="*/ 824 w 3212"/>
                <a:gd name="T59" fmla="*/ 1090 h 1164"/>
                <a:gd name="T60" fmla="*/ 658 w 3212"/>
                <a:gd name="T61" fmla="*/ 1052 h 1164"/>
                <a:gd name="T62" fmla="*/ 506 w 3212"/>
                <a:gd name="T63" fmla="*/ 1006 h 1164"/>
                <a:gd name="T64" fmla="*/ 371 w 3212"/>
                <a:gd name="T65" fmla="*/ 954 h 1164"/>
                <a:gd name="T66" fmla="*/ 254 w 3212"/>
                <a:gd name="T67" fmla="*/ 896 h 1164"/>
                <a:gd name="T68" fmla="*/ 157 w 3212"/>
                <a:gd name="T69" fmla="*/ 833 h 1164"/>
                <a:gd name="T70" fmla="*/ 82 w 3212"/>
                <a:gd name="T71" fmla="*/ 766 h 1164"/>
                <a:gd name="T72" fmla="*/ 30 w 3212"/>
                <a:gd name="T73" fmla="*/ 695 h 1164"/>
                <a:gd name="T74" fmla="*/ 3 w 3212"/>
                <a:gd name="T75" fmla="*/ 620 h 1164"/>
                <a:gd name="T76" fmla="*/ 3 w 3212"/>
                <a:gd name="T77" fmla="*/ 544 h 1164"/>
                <a:gd name="T78" fmla="*/ 30 w 3212"/>
                <a:gd name="T79" fmla="*/ 469 h 1164"/>
                <a:gd name="T80" fmla="*/ 82 w 3212"/>
                <a:gd name="T81" fmla="*/ 398 h 1164"/>
                <a:gd name="T82" fmla="*/ 157 w 3212"/>
                <a:gd name="T83" fmla="*/ 331 h 1164"/>
                <a:gd name="T84" fmla="*/ 254 w 3212"/>
                <a:gd name="T85" fmla="*/ 268 h 1164"/>
                <a:gd name="T86" fmla="*/ 371 w 3212"/>
                <a:gd name="T87" fmla="*/ 210 h 1164"/>
                <a:gd name="T88" fmla="*/ 506 w 3212"/>
                <a:gd name="T89" fmla="*/ 158 h 1164"/>
                <a:gd name="T90" fmla="*/ 658 w 3212"/>
                <a:gd name="T91" fmla="*/ 112 h 1164"/>
                <a:gd name="T92" fmla="*/ 824 w 3212"/>
                <a:gd name="T93" fmla="*/ 74 h 1164"/>
                <a:gd name="T94" fmla="*/ 1004 w 3212"/>
                <a:gd name="T95" fmla="*/ 43 h 1164"/>
                <a:gd name="T96" fmla="*/ 1195 w 3212"/>
                <a:gd name="T97" fmla="*/ 19 h 1164"/>
                <a:gd name="T98" fmla="*/ 1397 w 3212"/>
                <a:gd name="T99" fmla="*/ 5 h 1164"/>
                <a:gd name="T100" fmla="*/ 1606 w 3212"/>
                <a:gd name="T101" fmla="*/ 0 h 1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12" h="1164">
                  <a:moveTo>
                    <a:pt x="1606" y="0"/>
                  </a:moveTo>
                  <a:lnTo>
                    <a:pt x="1606" y="0"/>
                  </a:lnTo>
                  <a:lnTo>
                    <a:pt x="1712" y="2"/>
                  </a:lnTo>
                  <a:lnTo>
                    <a:pt x="1815" y="5"/>
                  </a:lnTo>
                  <a:lnTo>
                    <a:pt x="1917" y="11"/>
                  </a:lnTo>
                  <a:lnTo>
                    <a:pt x="2016" y="19"/>
                  </a:lnTo>
                  <a:lnTo>
                    <a:pt x="2114" y="30"/>
                  </a:lnTo>
                  <a:lnTo>
                    <a:pt x="2208" y="43"/>
                  </a:lnTo>
                  <a:lnTo>
                    <a:pt x="2299" y="57"/>
                  </a:lnTo>
                  <a:lnTo>
                    <a:pt x="2388" y="74"/>
                  </a:lnTo>
                  <a:lnTo>
                    <a:pt x="2472" y="92"/>
                  </a:lnTo>
                  <a:lnTo>
                    <a:pt x="2554" y="112"/>
                  </a:lnTo>
                  <a:lnTo>
                    <a:pt x="2632" y="135"/>
                  </a:lnTo>
                  <a:lnTo>
                    <a:pt x="2706" y="158"/>
                  </a:lnTo>
                  <a:lnTo>
                    <a:pt x="2775" y="183"/>
                  </a:lnTo>
                  <a:lnTo>
                    <a:pt x="2841" y="210"/>
                  </a:lnTo>
                  <a:lnTo>
                    <a:pt x="2902" y="238"/>
                  </a:lnTo>
                  <a:lnTo>
                    <a:pt x="2958" y="268"/>
                  </a:lnTo>
                  <a:lnTo>
                    <a:pt x="3009" y="299"/>
                  </a:lnTo>
                  <a:lnTo>
                    <a:pt x="3055" y="331"/>
                  </a:lnTo>
                  <a:lnTo>
                    <a:pt x="3096" y="364"/>
                  </a:lnTo>
                  <a:lnTo>
                    <a:pt x="3130" y="398"/>
                  </a:lnTo>
                  <a:lnTo>
                    <a:pt x="3159" y="433"/>
                  </a:lnTo>
                  <a:lnTo>
                    <a:pt x="3182" y="469"/>
                  </a:lnTo>
                  <a:lnTo>
                    <a:pt x="3199" y="506"/>
                  </a:lnTo>
                  <a:lnTo>
                    <a:pt x="3209" y="544"/>
                  </a:lnTo>
                  <a:lnTo>
                    <a:pt x="3212" y="582"/>
                  </a:lnTo>
                  <a:lnTo>
                    <a:pt x="3209" y="620"/>
                  </a:lnTo>
                  <a:lnTo>
                    <a:pt x="3199" y="658"/>
                  </a:lnTo>
                  <a:lnTo>
                    <a:pt x="3182" y="695"/>
                  </a:lnTo>
                  <a:lnTo>
                    <a:pt x="3159" y="731"/>
                  </a:lnTo>
                  <a:lnTo>
                    <a:pt x="3130" y="766"/>
                  </a:lnTo>
                  <a:lnTo>
                    <a:pt x="3096" y="800"/>
                  </a:lnTo>
                  <a:lnTo>
                    <a:pt x="3055" y="833"/>
                  </a:lnTo>
                  <a:lnTo>
                    <a:pt x="3009" y="865"/>
                  </a:lnTo>
                  <a:lnTo>
                    <a:pt x="2958" y="896"/>
                  </a:lnTo>
                  <a:lnTo>
                    <a:pt x="2902" y="926"/>
                  </a:lnTo>
                  <a:lnTo>
                    <a:pt x="2841" y="954"/>
                  </a:lnTo>
                  <a:lnTo>
                    <a:pt x="2775" y="981"/>
                  </a:lnTo>
                  <a:lnTo>
                    <a:pt x="2706" y="1006"/>
                  </a:lnTo>
                  <a:lnTo>
                    <a:pt x="2632" y="1030"/>
                  </a:lnTo>
                  <a:lnTo>
                    <a:pt x="2554" y="1052"/>
                  </a:lnTo>
                  <a:lnTo>
                    <a:pt x="2472" y="1072"/>
                  </a:lnTo>
                  <a:lnTo>
                    <a:pt x="2388" y="1090"/>
                  </a:lnTo>
                  <a:lnTo>
                    <a:pt x="2299" y="1107"/>
                  </a:lnTo>
                  <a:lnTo>
                    <a:pt x="2208" y="1122"/>
                  </a:lnTo>
                  <a:lnTo>
                    <a:pt x="2114" y="1134"/>
                  </a:lnTo>
                  <a:lnTo>
                    <a:pt x="2016" y="1145"/>
                  </a:lnTo>
                  <a:lnTo>
                    <a:pt x="1917" y="1153"/>
                  </a:lnTo>
                  <a:lnTo>
                    <a:pt x="1815" y="1159"/>
                  </a:lnTo>
                  <a:lnTo>
                    <a:pt x="1712" y="1163"/>
                  </a:lnTo>
                  <a:lnTo>
                    <a:pt x="1606" y="1164"/>
                  </a:lnTo>
                  <a:lnTo>
                    <a:pt x="1500" y="1163"/>
                  </a:lnTo>
                  <a:lnTo>
                    <a:pt x="1397" y="1159"/>
                  </a:lnTo>
                  <a:lnTo>
                    <a:pt x="1295" y="1153"/>
                  </a:lnTo>
                  <a:lnTo>
                    <a:pt x="1195" y="1145"/>
                  </a:lnTo>
                  <a:lnTo>
                    <a:pt x="1098" y="1134"/>
                  </a:lnTo>
                  <a:lnTo>
                    <a:pt x="1004" y="1122"/>
                  </a:lnTo>
                  <a:lnTo>
                    <a:pt x="912" y="1107"/>
                  </a:lnTo>
                  <a:lnTo>
                    <a:pt x="824" y="1090"/>
                  </a:lnTo>
                  <a:lnTo>
                    <a:pt x="739" y="1072"/>
                  </a:lnTo>
                  <a:lnTo>
                    <a:pt x="658" y="1052"/>
                  </a:lnTo>
                  <a:lnTo>
                    <a:pt x="580" y="1030"/>
                  </a:lnTo>
                  <a:lnTo>
                    <a:pt x="506" y="1006"/>
                  </a:lnTo>
                  <a:lnTo>
                    <a:pt x="436" y="981"/>
                  </a:lnTo>
                  <a:lnTo>
                    <a:pt x="371" y="954"/>
                  </a:lnTo>
                  <a:lnTo>
                    <a:pt x="310" y="926"/>
                  </a:lnTo>
                  <a:lnTo>
                    <a:pt x="254" y="896"/>
                  </a:lnTo>
                  <a:lnTo>
                    <a:pt x="203" y="865"/>
                  </a:lnTo>
                  <a:lnTo>
                    <a:pt x="157" y="833"/>
                  </a:lnTo>
                  <a:lnTo>
                    <a:pt x="116" y="800"/>
                  </a:lnTo>
                  <a:lnTo>
                    <a:pt x="82" y="766"/>
                  </a:lnTo>
                  <a:lnTo>
                    <a:pt x="53" y="731"/>
                  </a:lnTo>
                  <a:lnTo>
                    <a:pt x="30" y="695"/>
                  </a:lnTo>
                  <a:lnTo>
                    <a:pt x="13" y="658"/>
                  </a:lnTo>
                  <a:lnTo>
                    <a:pt x="3" y="620"/>
                  </a:lnTo>
                  <a:lnTo>
                    <a:pt x="0" y="582"/>
                  </a:lnTo>
                  <a:lnTo>
                    <a:pt x="3" y="544"/>
                  </a:lnTo>
                  <a:lnTo>
                    <a:pt x="13" y="506"/>
                  </a:lnTo>
                  <a:lnTo>
                    <a:pt x="30" y="469"/>
                  </a:lnTo>
                  <a:lnTo>
                    <a:pt x="53" y="433"/>
                  </a:lnTo>
                  <a:lnTo>
                    <a:pt x="82" y="398"/>
                  </a:lnTo>
                  <a:lnTo>
                    <a:pt x="116" y="364"/>
                  </a:lnTo>
                  <a:lnTo>
                    <a:pt x="157" y="331"/>
                  </a:lnTo>
                  <a:lnTo>
                    <a:pt x="203" y="299"/>
                  </a:lnTo>
                  <a:lnTo>
                    <a:pt x="254" y="268"/>
                  </a:lnTo>
                  <a:lnTo>
                    <a:pt x="310" y="238"/>
                  </a:lnTo>
                  <a:lnTo>
                    <a:pt x="371" y="210"/>
                  </a:lnTo>
                  <a:lnTo>
                    <a:pt x="436" y="183"/>
                  </a:lnTo>
                  <a:lnTo>
                    <a:pt x="506" y="158"/>
                  </a:lnTo>
                  <a:lnTo>
                    <a:pt x="580" y="135"/>
                  </a:lnTo>
                  <a:lnTo>
                    <a:pt x="658" y="112"/>
                  </a:lnTo>
                  <a:lnTo>
                    <a:pt x="739" y="92"/>
                  </a:lnTo>
                  <a:lnTo>
                    <a:pt x="824" y="74"/>
                  </a:lnTo>
                  <a:lnTo>
                    <a:pt x="912" y="57"/>
                  </a:lnTo>
                  <a:lnTo>
                    <a:pt x="1004" y="43"/>
                  </a:lnTo>
                  <a:lnTo>
                    <a:pt x="1098" y="30"/>
                  </a:lnTo>
                  <a:lnTo>
                    <a:pt x="1195" y="19"/>
                  </a:lnTo>
                  <a:lnTo>
                    <a:pt x="1295" y="11"/>
                  </a:lnTo>
                  <a:lnTo>
                    <a:pt x="1397" y="5"/>
                  </a:lnTo>
                  <a:lnTo>
                    <a:pt x="1500" y="2"/>
                  </a:lnTo>
                  <a:lnTo>
                    <a:pt x="160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1" name="Freeform 183"/>
            <p:cNvSpPr/>
            <p:nvPr/>
          </p:nvSpPr>
          <p:spPr bwMode="auto">
            <a:xfrm>
              <a:off x="10059988" y="2917825"/>
              <a:ext cx="463550" cy="93663"/>
            </a:xfrm>
            <a:custGeom>
              <a:avLst/>
              <a:gdLst>
                <a:gd name="T0" fmla="*/ 87 w 3212"/>
                <a:gd name="T1" fmla="*/ 40 h 648"/>
                <a:gd name="T2" fmla="*/ 256 w 3212"/>
                <a:gd name="T3" fmla="*/ 114 h 648"/>
                <a:gd name="T4" fmla="*/ 442 w 3212"/>
                <a:gd name="T5" fmla="*/ 179 h 648"/>
                <a:gd name="T6" fmla="*/ 647 w 3212"/>
                <a:gd name="T7" fmla="*/ 233 h 648"/>
                <a:gd name="T8" fmla="*/ 869 w 3212"/>
                <a:gd name="T9" fmla="*/ 277 h 648"/>
                <a:gd name="T10" fmla="*/ 1103 w 3212"/>
                <a:gd name="T11" fmla="*/ 310 h 648"/>
                <a:gd name="T12" fmla="*/ 1349 w 3212"/>
                <a:gd name="T13" fmla="*/ 330 h 648"/>
                <a:gd name="T14" fmla="*/ 1606 w 3212"/>
                <a:gd name="T15" fmla="*/ 338 h 648"/>
                <a:gd name="T16" fmla="*/ 1862 w 3212"/>
                <a:gd name="T17" fmla="*/ 330 h 648"/>
                <a:gd name="T18" fmla="*/ 2109 w 3212"/>
                <a:gd name="T19" fmla="*/ 310 h 648"/>
                <a:gd name="T20" fmla="*/ 2343 w 3212"/>
                <a:gd name="T21" fmla="*/ 277 h 648"/>
                <a:gd name="T22" fmla="*/ 2564 w 3212"/>
                <a:gd name="T23" fmla="*/ 233 h 648"/>
                <a:gd name="T24" fmla="*/ 2769 w 3212"/>
                <a:gd name="T25" fmla="*/ 179 h 648"/>
                <a:gd name="T26" fmla="*/ 2957 w 3212"/>
                <a:gd name="T27" fmla="*/ 114 h 648"/>
                <a:gd name="T28" fmla="*/ 3125 w 3212"/>
                <a:gd name="T29" fmla="*/ 40 h 648"/>
                <a:gd name="T30" fmla="*/ 3209 w 3212"/>
                <a:gd name="T31" fmla="*/ 33 h 648"/>
                <a:gd name="T32" fmla="*/ 3209 w 3212"/>
                <a:gd name="T33" fmla="*/ 104 h 648"/>
                <a:gd name="T34" fmla="*/ 3182 w 3212"/>
                <a:gd name="T35" fmla="*/ 179 h 648"/>
                <a:gd name="T36" fmla="*/ 3130 w 3212"/>
                <a:gd name="T37" fmla="*/ 250 h 648"/>
                <a:gd name="T38" fmla="*/ 3055 w 3212"/>
                <a:gd name="T39" fmla="*/ 317 h 648"/>
                <a:gd name="T40" fmla="*/ 2958 w 3212"/>
                <a:gd name="T41" fmla="*/ 381 h 648"/>
                <a:gd name="T42" fmla="*/ 2841 w 3212"/>
                <a:gd name="T43" fmla="*/ 439 h 648"/>
                <a:gd name="T44" fmla="*/ 2706 w 3212"/>
                <a:gd name="T45" fmla="*/ 491 h 648"/>
                <a:gd name="T46" fmla="*/ 2554 w 3212"/>
                <a:gd name="T47" fmla="*/ 536 h 648"/>
                <a:gd name="T48" fmla="*/ 2388 w 3212"/>
                <a:gd name="T49" fmla="*/ 575 h 648"/>
                <a:gd name="T50" fmla="*/ 2208 w 3212"/>
                <a:gd name="T51" fmla="*/ 606 h 648"/>
                <a:gd name="T52" fmla="*/ 2016 w 3212"/>
                <a:gd name="T53" fmla="*/ 629 h 648"/>
                <a:gd name="T54" fmla="*/ 1815 w 3212"/>
                <a:gd name="T55" fmla="*/ 644 h 648"/>
                <a:gd name="T56" fmla="*/ 1606 w 3212"/>
                <a:gd name="T57" fmla="*/ 648 h 648"/>
                <a:gd name="T58" fmla="*/ 1397 w 3212"/>
                <a:gd name="T59" fmla="*/ 644 h 648"/>
                <a:gd name="T60" fmla="*/ 1195 w 3212"/>
                <a:gd name="T61" fmla="*/ 629 h 648"/>
                <a:gd name="T62" fmla="*/ 1004 w 3212"/>
                <a:gd name="T63" fmla="*/ 606 h 648"/>
                <a:gd name="T64" fmla="*/ 824 w 3212"/>
                <a:gd name="T65" fmla="*/ 575 h 648"/>
                <a:gd name="T66" fmla="*/ 658 w 3212"/>
                <a:gd name="T67" fmla="*/ 536 h 648"/>
                <a:gd name="T68" fmla="*/ 506 w 3212"/>
                <a:gd name="T69" fmla="*/ 491 h 648"/>
                <a:gd name="T70" fmla="*/ 371 w 3212"/>
                <a:gd name="T71" fmla="*/ 439 h 648"/>
                <a:gd name="T72" fmla="*/ 254 w 3212"/>
                <a:gd name="T73" fmla="*/ 381 h 648"/>
                <a:gd name="T74" fmla="*/ 157 w 3212"/>
                <a:gd name="T75" fmla="*/ 317 h 648"/>
                <a:gd name="T76" fmla="*/ 82 w 3212"/>
                <a:gd name="T77" fmla="*/ 250 h 648"/>
                <a:gd name="T78" fmla="*/ 30 w 3212"/>
                <a:gd name="T79" fmla="*/ 179 h 648"/>
                <a:gd name="T80" fmla="*/ 3 w 3212"/>
                <a:gd name="T81" fmla="*/ 104 h 648"/>
                <a:gd name="T82" fmla="*/ 3 w 3212"/>
                <a:gd name="T83" fmla="*/ 33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8">
                  <a:moveTo>
                    <a:pt x="11" y="0"/>
                  </a:moveTo>
                  <a:lnTo>
                    <a:pt x="87" y="40"/>
                  </a:lnTo>
                  <a:lnTo>
                    <a:pt x="169" y="78"/>
                  </a:lnTo>
                  <a:lnTo>
                    <a:pt x="256" y="114"/>
                  </a:lnTo>
                  <a:lnTo>
                    <a:pt x="346" y="147"/>
                  </a:lnTo>
                  <a:lnTo>
                    <a:pt x="442" y="179"/>
                  </a:lnTo>
                  <a:lnTo>
                    <a:pt x="543" y="207"/>
                  </a:lnTo>
                  <a:lnTo>
                    <a:pt x="647" y="233"/>
                  </a:lnTo>
                  <a:lnTo>
                    <a:pt x="756" y="257"/>
                  </a:lnTo>
                  <a:lnTo>
                    <a:pt x="869" y="277"/>
                  </a:lnTo>
                  <a:lnTo>
                    <a:pt x="985" y="295"/>
                  </a:lnTo>
                  <a:lnTo>
                    <a:pt x="1103" y="310"/>
                  </a:lnTo>
                  <a:lnTo>
                    <a:pt x="1225" y="322"/>
                  </a:lnTo>
                  <a:lnTo>
                    <a:pt x="1349" y="330"/>
                  </a:lnTo>
                  <a:lnTo>
                    <a:pt x="1477" y="336"/>
                  </a:lnTo>
                  <a:lnTo>
                    <a:pt x="1606" y="338"/>
                  </a:lnTo>
                  <a:lnTo>
                    <a:pt x="1735" y="336"/>
                  </a:lnTo>
                  <a:lnTo>
                    <a:pt x="1862" y="330"/>
                  </a:lnTo>
                  <a:lnTo>
                    <a:pt x="1987" y="322"/>
                  </a:lnTo>
                  <a:lnTo>
                    <a:pt x="2109" y="310"/>
                  </a:lnTo>
                  <a:lnTo>
                    <a:pt x="2228" y="295"/>
                  </a:lnTo>
                  <a:lnTo>
                    <a:pt x="2343" y="277"/>
                  </a:lnTo>
                  <a:lnTo>
                    <a:pt x="2455" y="257"/>
                  </a:lnTo>
                  <a:lnTo>
                    <a:pt x="2564" y="233"/>
                  </a:lnTo>
                  <a:lnTo>
                    <a:pt x="2669" y="207"/>
                  </a:lnTo>
                  <a:lnTo>
                    <a:pt x="2769" y="179"/>
                  </a:lnTo>
                  <a:lnTo>
                    <a:pt x="2865" y="147"/>
                  </a:lnTo>
                  <a:lnTo>
                    <a:pt x="2957" y="114"/>
                  </a:lnTo>
                  <a:lnTo>
                    <a:pt x="3044" y="78"/>
                  </a:lnTo>
                  <a:lnTo>
                    <a:pt x="3125" y="40"/>
                  </a:lnTo>
                  <a:lnTo>
                    <a:pt x="3202" y="0"/>
                  </a:lnTo>
                  <a:lnTo>
                    <a:pt x="3209" y="33"/>
                  </a:lnTo>
                  <a:lnTo>
                    <a:pt x="3212" y="66"/>
                  </a:lnTo>
                  <a:lnTo>
                    <a:pt x="3209" y="104"/>
                  </a:lnTo>
                  <a:lnTo>
                    <a:pt x="3199" y="142"/>
                  </a:lnTo>
                  <a:lnTo>
                    <a:pt x="3182" y="179"/>
                  </a:lnTo>
                  <a:lnTo>
                    <a:pt x="3159" y="215"/>
                  </a:lnTo>
                  <a:lnTo>
                    <a:pt x="3130" y="250"/>
                  </a:lnTo>
                  <a:lnTo>
                    <a:pt x="3096" y="284"/>
                  </a:lnTo>
                  <a:lnTo>
                    <a:pt x="3055" y="317"/>
                  </a:lnTo>
                  <a:lnTo>
                    <a:pt x="3009" y="350"/>
                  </a:lnTo>
                  <a:lnTo>
                    <a:pt x="2958" y="381"/>
                  </a:lnTo>
                  <a:lnTo>
                    <a:pt x="2902" y="410"/>
                  </a:lnTo>
                  <a:lnTo>
                    <a:pt x="2841" y="439"/>
                  </a:lnTo>
                  <a:lnTo>
                    <a:pt x="2775" y="465"/>
                  </a:lnTo>
                  <a:lnTo>
                    <a:pt x="2706" y="491"/>
                  </a:lnTo>
                  <a:lnTo>
                    <a:pt x="2632" y="514"/>
                  </a:lnTo>
                  <a:lnTo>
                    <a:pt x="2554" y="536"/>
                  </a:lnTo>
                  <a:lnTo>
                    <a:pt x="2472" y="557"/>
                  </a:lnTo>
                  <a:lnTo>
                    <a:pt x="2388" y="575"/>
                  </a:lnTo>
                  <a:lnTo>
                    <a:pt x="2299" y="592"/>
                  </a:lnTo>
                  <a:lnTo>
                    <a:pt x="2208" y="606"/>
                  </a:lnTo>
                  <a:lnTo>
                    <a:pt x="2114" y="619"/>
                  </a:lnTo>
                  <a:lnTo>
                    <a:pt x="2016" y="629"/>
                  </a:lnTo>
                  <a:lnTo>
                    <a:pt x="1917" y="638"/>
                  </a:lnTo>
                  <a:lnTo>
                    <a:pt x="1815" y="644"/>
                  </a:lnTo>
                  <a:lnTo>
                    <a:pt x="1712" y="647"/>
                  </a:lnTo>
                  <a:lnTo>
                    <a:pt x="1606" y="648"/>
                  </a:lnTo>
                  <a:lnTo>
                    <a:pt x="1500" y="647"/>
                  </a:lnTo>
                  <a:lnTo>
                    <a:pt x="1397" y="644"/>
                  </a:lnTo>
                  <a:lnTo>
                    <a:pt x="1295" y="638"/>
                  </a:lnTo>
                  <a:lnTo>
                    <a:pt x="1195" y="629"/>
                  </a:lnTo>
                  <a:lnTo>
                    <a:pt x="1098" y="619"/>
                  </a:lnTo>
                  <a:lnTo>
                    <a:pt x="1004" y="606"/>
                  </a:lnTo>
                  <a:lnTo>
                    <a:pt x="912" y="592"/>
                  </a:lnTo>
                  <a:lnTo>
                    <a:pt x="824" y="575"/>
                  </a:lnTo>
                  <a:lnTo>
                    <a:pt x="739" y="557"/>
                  </a:lnTo>
                  <a:lnTo>
                    <a:pt x="658" y="536"/>
                  </a:lnTo>
                  <a:lnTo>
                    <a:pt x="580" y="514"/>
                  </a:lnTo>
                  <a:lnTo>
                    <a:pt x="506" y="491"/>
                  </a:lnTo>
                  <a:lnTo>
                    <a:pt x="436" y="465"/>
                  </a:lnTo>
                  <a:lnTo>
                    <a:pt x="371" y="439"/>
                  </a:lnTo>
                  <a:lnTo>
                    <a:pt x="310" y="410"/>
                  </a:lnTo>
                  <a:lnTo>
                    <a:pt x="254" y="381"/>
                  </a:lnTo>
                  <a:lnTo>
                    <a:pt x="203" y="350"/>
                  </a:lnTo>
                  <a:lnTo>
                    <a:pt x="157" y="317"/>
                  </a:lnTo>
                  <a:lnTo>
                    <a:pt x="116" y="284"/>
                  </a:lnTo>
                  <a:lnTo>
                    <a:pt x="82" y="250"/>
                  </a:lnTo>
                  <a:lnTo>
                    <a:pt x="53" y="215"/>
                  </a:lnTo>
                  <a:lnTo>
                    <a:pt x="30" y="179"/>
                  </a:lnTo>
                  <a:lnTo>
                    <a:pt x="13" y="142"/>
                  </a:lnTo>
                  <a:lnTo>
                    <a:pt x="3" y="104"/>
                  </a:lnTo>
                  <a:lnTo>
                    <a:pt x="0" y="66"/>
                  </a:lnTo>
                  <a:lnTo>
                    <a:pt x="3" y="33"/>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2" name="Freeform 184"/>
            <p:cNvSpPr/>
            <p:nvPr/>
          </p:nvSpPr>
          <p:spPr bwMode="auto">
            <a:xfrm>
              <a:off x="10059988" y="2995613"/>
              <a:ext cx="463550" cy="93663"/>
            </a:xfrm>
            <a:custGeom>
              <a:avLst/>
              <a:gdLst>
                <a:gd name="T0" fmla="*/ 87 w 3212"/>
                <a:gd name="T1" fmla="*/ 40 h 647"/>
                <a:gd name="T2" fmla="*/ 256 w 3212"/>
                <a:gd name="T3" fmla="*/ 114 h 647"/>
                <a:gd name="T4" fmla="*/ 442 w 3212"/>
                <a:gd name="T5" fmla="*/ 178 h 647"/>
                <a:gd name="T6" fmla="*/ 647 w 3212"/>
                <a:gd name="T7" fmla="*/ 233 h 647"/>
                <a:gd name="T8" fmla="*/ 869 w 3212"/>
                <a:gd name="T9" fmla="*/ 277 h 647"/>
                <a:gd name="T10" fmla="*/ 1103 w 3212"/>
                <a:gd name="T11" fmla="*/ 310 h 647"/>
                <a:gd name="T12" fmla="*/ 1349 w 3212"/>
                <a:gd name="T13" fmla="*/ 330 h 647"/>
                <a:gd name="T14" fmla="*/ 1606 w 3212"/>
                <a:gd name="T15" fmla="*/ 337 h 647"/>
                <a:gd name="T16" fmla="*/ 1862 w 3212"/>
                <a:gd name="T17" fmla="*/ 330 h 647"/>
                <a:gd name="T18" fmla="*/ 2109 w 3212"/>
                <a:gd name="T19" fmla="*/ 310 h 647"/>
                <a:gd name="T20" fmla="*/ 2343 w 3212"/>
                <a:gd name="T21" fmla="*/ 277 h 647"/>
                <a:gd name="T22" fmla="*/ 2564 w 3212"/>
                <a:gd name="T23" fmla="*/ 233 h 647"/>
                <a:gd name="T24" fmla="*/ 2769 w 3212"/>
                <a:gd name="T25" fmla="*/ 178 h 647"/>
                <a:gd name="T26" fmla="*/ 2957 w 3212"/>
                <a:gd name="T27" fmla="*/ 114 h 647"/>
                <a:gd name="T28" fmla="*/ 3125 w 3212"/>
                <a:gd name="T29" fmla="*/ 40 h 647"/>
                <a:gd name="T30" fmla="*/ 3209 w 3212"/>
                <a:gd name="T31" fmla="*/ 33 h 647"/>
                <a:gd name="T32" fmla="*/ 3209 w 3212"/>
                <a:gd name="T33" fmla="*/ 104 h 647"/>
                <a:gd name="T34" fmla="*/ 3182 w 3212"/>
                <a:gd name="T35" fmla="*/ 178 h 647"/>
                <a:gd name="T36" fmla="*/ 3130 w 3212"/>
                <a:gd name="T37" fmla="*/ 250 h 647"/>
                <a:gd name="T38" fmla="*/ 3055 w 3212"/>
                <a:gd name="T39" fmla="*/ 317 h 647"/>
                <a:gd name="T40" fmla="*/ 2958 w 3212"/>
                <a:gd name="T41" fmla="*/ 380 h 647"/>
                <a:gd name="T42" fmla="*/ 2841 w 3212"/>
                <a:gd name="T43" fmla="*/ 438 h 647"/>
                <a:gd name="T44" fmla="*/ 2706 w 3212"/>
                <a:gd name="T45" fmla="*/ 490 h 647"/>
                <a:gd name="T46" fmla="*/ 2554 w 3212"/>
                <a:gd name="T47" fmla="*/ 535 h 647"/>
                <a:gd name="T48" fmla="*/ 2388 w 3212"/>
                <a:gd name="T49" fmla="*/ 574 h 647"/>
                <a:gd name="T50" fmla="*/ 2208 w 3212"/>
                <a:gd name="T51" fmla="*/ 605 h 647"/>
                <a:gd name="T52" fmla="*/ 2016 w 3212"/>
                <a:gd name="T53" fmla="*/ 628 h 647"/>
                <a:gd name="T54" fmla="*/ 1815 w 3212"/>
                <a:gd name="T55" fmla="*/ 643 h 647"/>
                <a:gd name="T56" fmla="*/ 1606 w 3212"/>
                <a:gd name="T57" fmla="*/ 647 h 647"/>
                <a:gd name="T58" fmla="*/ 1397 w 3212"/>
                <a:gd name="T59" fmla="*/ 643 h 647"/>
                <a:gd name="T60" fmla="*/ 1195 w 3212"/>
                <a:gd name="T61" fmla="*/ 628 h 647"/>
                <a:gd name="T62" fmla="*/ 1004 w 3212"/>
                <a:gd name="T63" fmla="*/ 605 h 647"/>
                <a:gd name="T64" fmla="*/ 824 w 3212"/>
                <a:gd name="T65" fmla="*/ 574 h 647"/>
                <a:gd name="T66" fmla="*/ 658 w 3212"/>
                <a:gd name="T67" fmla="*/ 535 h 647"/>
                <a:gd name="T68" fmla="*/ 506 w 3212"/>
                <a:gd name="T69" fmla="*/ 490 h 647"/>
                <a:gd name="T70" fmla="*/ 371 w 3212"/>
                <a:gd name="T71" fmla="*/ 438 h 647"/>
                <a:gd name="T72" fmla="*/ 254 w 3212"/>
                <a:gd name="T73" fmla="*/ 380 h 647"/>
                <a:gd name="T74" fmla="*/ 157 w 3212"/>
                <a:gd name="T75" fmla="*/ 317 h 647"/>
                <a:gd name="T76" fmla="*/ 82 w 3212"/>
                <a:gd name="T77" fmla="*/ 250 h 647"/>
                <a:gd name="T78" fmla="*/ 30 w 3212"/>
                <a:gd name="T79" fmla="*/ 178 h 647"/>
                <a:gd name="T80" fmla="*/ 3 w 3212"/>
                <a:gd name="T81" fmla="*/ 104 h 647"/>
                <a:gd name="T82" fmla="*/ 3 w 3212"/>
                <a:gd name="T83" fmla="*/ 33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7">
                  <a:moveTo>
                    <a:pt x="11" y="0"/>
                  </a:moveTo>
                  <a:lnTo>
                    <a:pt x="87" y="40"/>
                  </a:lnTo>
                  <a:lnTo>
                    <a:pt x="169" y="78"/>
                  </a:lnTo>
                  <a:lnTo>
                    <a:pt x="256" y="114"/>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4"/>
                  </a:lnTo>
                  <a:lnTo>
                    <a:pt x="3044" y="78"/>
                  </a:lnTo>
                  <a:lnTo>
                    <a:pt x="3125" y="40"/>
                  </a:lnTo>
                  <a:lnTo>
                    <a:pt x="3202" y="0"/>
                  </a:lnTo>
                  <a:lnTo>
                    <a:pt x="3209" y="33"/>
                  </a:lnTo>
                  <a:lnTo>
                    <a:pt x="3212" y="66"/>
                  </a:lnTo>
                  <a:lnTo>
                    <a:pt x="3209" y="104"/>
                  </a:lnTo>
                  <a:lnTo>
                    <a:pt x="3199" y="142"/>
                  </a:lnTo>
                  <a:lnTo>
                    <a:pt x="3182" y="178"/>
                  </a:lnTo>
                  <a:lnTo>
                    <a:pt x="3159" y="215"/>
                  </a:lnTo>
                  <a:lnTo>
                    <a:pt x="3130" y="250"/>
                  </a:lnTo>
                  <a:lnTo>
                    <a:pt x="3096" y="284"/>
                  </a:lnTo>
                  <a:lnTo>
                    <a:pt x="3055" y="317"/>
                  </a:lnTo>
                  <a:lnTo>
                    <a:pt x="3009" y="349"/>
                  </a:lnTo>
                  <a:lnTo>
                    <a:pt x="2958" y="380"/>
                  </a:lnTo>
                  <a:lnTo>
                    <a:pt x="2902" y="409"/>
                  </a:lnTo>
                  <a:lnTo>
                    <a:pt x="2841" y="438"/>
                  </a:lnTo>
                  <a:lnTo>
                    <a:pt x="2775" y="464"/>
                  </a:lnTo>
                  <a:lnTo>
                    <a:pt x="2706" y="490"/>
                  </a:lnTo>
                  <a:lnTo>
                    <a:pt x="2632" y="513"/>
                  </a:lnTo>
                  <a:lnTo>
                    <a:pt x="2554" y="535"/>
                  </a:lnTo>
                  <a:lnTo>
                    <a:pt x="2472" y="556"/>
                  </a:lnTo>
                  <a:lnTo>
                    <a:pt x="2388" y="574"/>
                  </a:lnTo>
                  <a:lnTo>
                    <a:pt x="2299" y="591"/>
                  </a:lnTo>
                  <a:lnTo>
                    <a:pt x="2208" y="605"/>
                  </a:lnTo>
                  <a:lnTo>
                    <a:pt x="2114" y="618"/>
                  </a:lnTo>
                  <a:lnTo>
                    <a:pt x="2016" y="628"/>
                  </a:lnTo>
                  <a:lnTo>
                    <a:pt x="1917" y="637"/>
                  </a:lnTo>
                  <a:lnTo>
                    <a:pt x="1815" y="643"/>
                  </a:lnTo>
                  <a:lnTo>
                    <a:pt x="1712" y="646"/>
                  </a:lnTo>
                  <a:lnTo>
                    <a:pt x="1606" y="647"/>
                  </a:lnTo>
                  <a:lnTo>
                    <a:pt x="1500" y="646"/>
                  </a:lnTo>
                  <a:lnTo>
                    <a:pt x="1397" y="643"/>
                  </a:lnTo>
                  <a:lnTo>
                    <a:pt x="1295" y="637"/>
                  </a:lnTo>
                  <a:lnTo>
                    <a:pt x="1195" y="628"/>
                  </a:lnTo>
                  <a:lnTo>
                    <a:pt x="1098" y="618"/>
                  </a:lnTo>
                  <a:lnTo>
                    <a:pt x="1004" y="605"/>
                  </a:lnTo>
                  <a:lnTo>
                    <a:pt x="912" y="591"/>
                  </a:lnTo>
                  <a:lnTo>
                    <a:pt x="824" y="574"/>
                  </a:lnTo>
                  <a:lnTo>
                    <a:pt x="739" y="556"/>
                  </a:lnTo>
                  <a:lnTo>
                    <a:pt x="658" y="535"/>
                  </a:lnTo>
                  <a:lnTo>
                    <a:pt x="580" y="513"/>
                  </a:lnTo>
                  <a:lnTo>
                    <a:pt x="506" y="490"/>
                  </a:lnTo>
                  <a:lnTo>
                    <a:pt x="436" y="464"/>
                  </a:lnTo>
                  <a:lnTo>
                    <a:pt x="371" y="438"/>
                  </a:lnTo>
                  <a:lnTo>
                    <a:pt x="310" y="409"/>
                  </a:lnTo>
                  <a:lnTo>
                    <a:pt x="254" y="380"/>
                  </a:lnTo>
                  <a:lnTo>
                    <a:pt x="203" y="349"/>
                  </a:lnTo>
                  <a:lnTo>
                    <a:pt x="157" y="317"/>
                  </a:lnTo>
                  <a:lnTo>
                    <a:pt x="116" y="284"/>
                  </a:lnTo>
                  <a:lnTo>
                    <a:pt x="82" y="250"/>
                  </a:lnTo>
                  <a:lnTo>
                    <a:pt x="53" y="215"/>
                  </a:lnTo>
                  <a:lnTo>
                    <a:pt x="30" y="178"/>
                  </a:lnTo>
                  <a:lnTo>
                    <a:pt x="13" y="142"/>
                  </a:lnTo>
                  <a:lnTo>
                    <a:pt x="3" y="104"/>
                  </a:lnTo>
                  <a:lnTo>
                    <a:pt x="0" y="66"/>
                  </a:lnTo>
                  <a:lnTo>
                    <a:pt x="3" y="33"/>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3" name="Freeform 185"/>
            <p:cNvSpPr/>
            <p:nvPr/>
          </p:nvSpPr>
          <p:spPr bwMode="auto">
            <a:xfrm>
              <a:off x="10059988" y="3074988"/>
              <a:ext cx="463550" cy="92075"/>
            </a:xfrm>
            <a:custGeom>
              <a:avLst/>
              <a:gdLst>
                <a:gd name="T0" fmla="*/ 87 w 3212"/>
                <a:gd name="T1" fmla="*/ 40 h 647"/>
                <a:gd name="T2" fmla="*/ 256 w 3212"/>
                <a:gd name="T3" fmla="*/ 113 h 647"/>
                <a:gd name="T4" fmla="*/ 442 w 3212"/>
                <a:gd name="T5" fmla="*/ 178 h 647"/>
                <a:gd name="T6" fmla="*/ 647 w 3212"/>
                <a:gd name="T7" fmla="*/ 233 h 647"/>
                <a:gd name="T8" fmla="*/ 869 w 3212"/>
                <a:gd name="T9" fmla="*/ 277 h 647"/>
                <a:gd name="T10" fmla="*/ 1103 w 3212"/>
                <a:gd name="T11" fmla="*/ 310 h 647"/>
                <a:gd name="T12" fmla="*/ 1349 w 3212"/>
                <a:gd name="T13" fmla="*/ 330 h 647"/>
                <a:gd name="T14" fmla="*/ 1606 w 3212"/>
                <a:gd name="T15" fmla="*/ 337 h 647"/>
                <a:gd name="T16" fmla="*/ 1862 w 3212"/>
                <a:gd name="T17" fmla="*/ 330 h 647"/>
                <a:gd name="T18" fmla="*/ 2109 w 3212"/>
                <a:gd name="T19" fmla="*/ 310 h 647"/>
                <a:gd name="T20" fmla="*/ 2343 w 3212"/>
                <a:gd name="T21" fmla="*/ 277 h 647"/>
                <a:gd name="T22" fmla="*/ 2564 w 3212"/>
                <a:gd name="T23" fmla="*/ 233 h 647"/>
                <a:gd name="T24" fmla="*/ 2769 w 3212"/>
                <a:gd name="T25" fmla="*/ 178 h 647"/>
                <a:gd name="T26" fmla="*/ 2957 w 3212"/>
                <a:gd name="T27" fmla="*/ 113 h 647"/>
                <a:gd name="T28" fmla="*/ 3125 w 3212"/>
                <a:gd name="T29" fmla="*/ 40 h 647"/>
                <a:gd name="T30" fmla="*/ 3209 w 3212"/>
                <a:gd name="T31" fmla="*/ 32 h 647"/>
                <a:gd name="T32" fmla="*/ 3209 w 3212"/>
                <a:gd name="T33" fmla="*/ 103 h 647"/>
                <a:gd name="T34" fmla="*/ 3182 w 3212"/>
                <a:gd name="T35" fmla="*/ 178 h 647"/>
                <a:gd name="T36" fmla="*/ 3130 w 3212"/>
                <a:gd name="T37" fmla="*/ 249 h 647"/>
                <a:gd name="T38" fmla="*/ 3055 w 3212"/>
                <a:gd name="T39" fmla="*/ 316 h 647"/>
                <a:gd name="T40" fmla="*/ 2958 w 3212"/>
                <a:gd name="T41" fmla="*/ 379 h 647"/>
                <a:gd name="T42" fmla="*/ 2841 w 3212"/>
                <a:gd name="T43" fmla="*/ 437 h 647"/>
                <a:gd name="T44" fmla="*/ 2706 w 3212"/>
                <a:gd name="T45" fmla="*/ 489 h 647"/>
                <a:gd name="T46" fmla="*/ 2554 w 3212"/>
                <a:gd name="T47" fmla="*/ 535 h 647"/>
                <a:gd name="T48" fmla="*/ 2388 w 3212"/>
                <a:gd name="T49" fmla="*/ 574 h 647"/>
                <a:gd name="T50" fmla="*/ 2208 w 3212"/>
                <a:gd name="T51" fmla="*/ 605 h 647"/>
                <a:gd name="T52" fmla="*/ 2016 w 3212"/>
                <a:gd name="T53" fmla="*/ 628 h 647"/>
                <a:gd name="T54" fmla="*/ 1815 w 3212"/>
                <a:gd name="T55" fmla="*/ 642 h 647"/>
                <a:gd name="T56" fmla="*/ 1606 w 3212"/>
                <a:gd name="T57" fmla="*/ 647 h 647"/>
                <a:gd name="T58" fmla="*/ 1397 w 3212"/>
                <a:gd name="T59" fmla="*/ 642 h 647"/>
                <a:gd name="T60" fmla="*/ 1195 w 3212"/>
                <a:gd name="T61" fmla="*/ 628 h 647"/>
                <a:gd name="T62" fmla="*/ 1004 w 3212"/>
                <a:gd name="T63" fmla="*/ 605 h 647"/>
                <a:gd name="T64" fmla="*/ 824 w 3212"/>
                <a:gd name="T65" fmla="*/ 574 h 647"/>
                <a:gd name="T66" fmla="*/ 658 w 3212"/>
                <a:gd name="T67" fmla="*/ 535 h 647"/>
                <a:gd name="T68" fmla="*/ 506 w 3212"/>
                <a:gd name="T69" fmla="*/ 489 h 647"/>
                <a:gd name="T70" fmla="*/ 371 w 3212"/>
                <a:gd name="T71" fmla="*/ 437 h 647"/>
                <a:gd name="T72" fmla="*/ 254 w 3212"/>
                <a:gd name="T73" fmla="*/ 379 h 647"/>
                <a:gd name="T74" fmla="*/ 157 w 3212"/>
                <a:gd name="T75" fmla="*/ 316 h 647"/>
                <a:gd name="T76" fmla="*/ 82 w 3212"/>
                <a:gd name="T77" fmla="*/ 249 h 647"/>
                <a:gd name="T78" fmla="*/ 30 w 3212"/>
                <a:gd name="T79" fmla="*/ 178 h 647"/>
                <a:gd name="T80" fmla="*/ 3 w 3212"/>
                <a:gd name="T81" fmla="*/ 103 h 647"/>
                <a:gd name="T82" fmla="*/ 3 w 3212"/>
                <a:gd name="T83" fmla="*/ 32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7">
                  <a:moveTo>
                    <a:pt x="11" y="0"/>
                  </a:moveTo>
                  <a:lnTo>
                    <a:pt x="87" y="40"/>
                  </a:lnTo>
                  <a:lnTo>
                    <a:pt x="169" y="78"/>
                  </a:lnTo>
                  <a:lnTo>
                    <a:pt x="256" y="113"/>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3"/>
                  </a:lnTo>
                  <a:lnTo>
                    <a:pt x="3044" y="78"/>
                  </a:lnTo>
                  <a:lnTo>
                    <a:pt x="3125" y="40"/>
                  </a:lnTo>
                  <a:lnTo>
                    <a:pt x="3202" y="0"/>
                  </a:lnTo>
                  <a:lnTo>
                    <a:pt x="3209" y="32"/>
                  </a:lnTo>
                  <a:lnTo>
                    <a:pt x="3212" y="65"/>
                  </a:lnTo>
                  <a:lnTo>
                    <a:pt x="3209" y="103"/>
                  </a:lnTo>
                  <a:lnTo>
                    <a:pt x="3199" y="141"/>
                  </a:lnTo>
                  <a:lnTo>
                    <a:pt x="3182" y="178"/>
                  </a:lnTo>
                  <a:lnTo>
                    <a:pt x="3159" y="214"/>
                  </a:lnTo>
                  <a:lnTo>
                    <a:pt x="3130" y="249"/>
                  </a:lnTo>
                  <a:lnTo>
                    <a:pt x="3096" y="283"/>
                  </a:lnTo>
                  <a:lnTo>
                    <a:pt x="3055" y="316"/>
                  </a:lnTo>
                  <a:lnTo>
                    <a:pt x="3009" y="348"/>
                  </a:lnTo>
                  <a:lnTo>
                    <a:pt x="2958" y="379"/>
                  </a:lnTo>
                  <a:lnTo>
                    <a:pt x="2902" y="409"/>
                  </a:lnTo>
                  <a:lnTo>
                    <a:pt x="2841" y="437"/>
                  </a:lnTo>
                  <a:lnTo>
                    <a:pt x="2775" y="464"/>
                  </a:lnTo>
                  <a:lnTo>
                    <a:pt x="2706" y="489"/>
                  </a:lnTo>
                  <a:lnTo>
                    <a:pt x="2632" y="513"/>
                  </a:lnTo>
                  <a:lnTo>
                    <a:pt x="2554" y="535"/>
                  </a:lnTo>
                  <a:lnTo>
                    <a:pt x="2472" y="555"/>
                  </a:lnTo>
                  <a:lnTo>
                    <a:pt x="2388" y="574"/>
                  </a:lnTo>
                  <a:lnTo>
                    <a:pt x="2299" y="590"/>
                  </a:lnTo>
                  <a:lnTo>
                    <a:pt x="2208" y="605"/>
                  </a:lnTo>
                  <a:lnTo>
                    <a:pt x="2114" y="618"/>
                  </a:lnTo>
                  <a:lnTo>
                    <a:pt x="2016" y="628"/>
                  </a:lnTo>
                  <a:lnTo>
                    <a:pt x="1917" y="636"/>
                  </a:lnTo>
                  <a:lnTo>
                    <a:pt x="1815" y="642"/>
                  </a:lnTo>
                  <a:lnTo>
                    <a:pt x="1712" y="646"/>
                  </a:lnTo>
                  <a:lnTo>
                    <a:pt x="1606" y="647"/>
                  </a:lnTo>
                  <a:lnTo>
                    <a:pt x="1500" y="646"/>
                  </a:lnTo>
                  <a:lnTo>
                    <a:pt x="1397" y="642"/>
                  </a:lnTo>
                  <a:lnTo>
                    <a:pt x="1295" y="636"/>
                  </a:lnTo>
                  <a:lnTo>
                    <a:pt x="1195" y="628"/>
                  </a:lnTo>
                  <a:lnTo>
                    <a:pt x="1098" y="618"/>
                  </a:lnTo>
                  <a:lnTo>
                    <a:pt x="1004" y="605"/>
                  </a:lnTo>
                  <a:lnTo>
                    <a:pt x="912" y="590"/>
                  </a:lnTo>
                  <a:lnTo>
                    <a:pt x="824" y="574"/>
                  </a:lnTo>
                  <a:lnTo>
                    <a:pt x="739" y="555"/>
                  </a:lnTo>
                  <a:lnTo>
                    <a:pt x="658" y="535"/>
                  </a:lnTo>
                  <a:lnTo>
                    <a:pt x="580" y="513"/>
                  </a:lnTo>
                  <a:lnTo>
                    <a:pt x="506" y="489"/>
                  </a:lnTo>
                  <a:lnTo>
                    <a:pt x="436" y="464"/>
                  </a:lnTo>
                  <a:lnTo>
                    <a:pt x="371" y="437"/>
                  </a:lnTo>
                  <a:lnTo>
                    <a:pt x="310" y="409"/>
                  </a:lnTo>
                  <a:lnTo>
                    <a:pt x="254" y="379"/>
                  </a:lnTo>
                  <a:lnTo>
                    <a:pt x="203" y="348"/>
                  </a:lnTo>
                  <a:lnTo>
                    <a:pt x="157" y="316"/>
                  </a:lnTo>
                  <a:lnTo>
                    <a:pt x="116" y="283"/>
                  </a:lnTo>
                  <a:lnTo>
                    <a:pt x="82" y="249"/>
                  </a:lnTo>
                  <a:lnTo>
                    <a:pt x="53" y="214"/>
                  </a:lnTo>
                  <a:lnTo>
                    <a:pt x="30" y="178"/>
                  </a:lnTo>
                  <a:lnTo>
                    <a:pt x="13" y="141"/>
                  </a:lnTo>
                  <a:lnTo>
                    <a:pt x="3" y="103"/>
                  </a:lnTo>
                  <a:lnTo>
                    <a:pt x="0" y="65"/>
                  </a:lnTo>
                  <a:lnTo>
                    <a:pt x="3" y="32"/>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24" name="Group 28"/>
          <p:cNvGrpSpPr/>
          <p:nvPr/>
        </p:nvGrpSpPr>
        <p:grpSpPr>
          <a:xfrm>
            <a:off x="9358406" y="3205468"/>
            <a:ext cx="590808" cy="584478"/>
            <a:chOff x="2587625" y="4291013"/>
            <a:chExt cx="444500" cy="439738"/>
          </a:xfrm>
          <a:solidFill>
            <a:srgbClr val="659586"/>
          </a:solidFill>
        </p:grpSpPr>
        <p:sp>
          <p:nvSpPr>
            <p:cNvPr id="25" name="Freeform 290"/>
            <p:cNvSpPr>
              <a:spLocks noEditPoints="1"/>
            </p:cNvSpPr>
            <p:nvPr/>
          </p:nvSpPr>
          <p:spPr bwMode="auto">
            <a:xfrm>
              <a:off x="2790825" y="4491038"/>
              <a:ext cx="241300" cy="239713"/>
            </a:xfrm>
            <a:custGeom>
              <a:avLst/>
              <a:gdLst>
                <a:gd name="T0" fmla="*/ 582 w 1676"/>
                <a:gd name="T1" fmla="*/ 282 h 1813"/>
                <a:gd name="T2" fmla="*/ 453 w 1676"/>
                <a:gd name="T3" fmla="*/ 343 h 1813"/>
                <a:gd name="T4" fmla="*/ 344 w 1676"/>
                <a:gd name="T5" fmla="*/ 449 h 1813"/>
                <a:gd name="T6" fmla="*/ 274 w 1676"/>
                <a:gd name="T7" fmla="*/ 582 h 1813"/>
                <a:gd name="T8" fmla="*/ 246 w 1676"/>
                <a:gd name="T9" fmla="*/ 729 h 1813"/>
                <a:gd name="T10" fmla="*/ 260 w 1676"/>
                <a:gd name="T11" fmla="*/ 878 h 1813"/>
                <a:gd name="T12" fmla="*/ 316 w 1676"/>
                <a:gd name="T13" fmla="*/ 1018 h 1813"/>
                <a:gd name="T14" fmla="*/ 414 w 1676"/>
                <a:gd name="T15" fmla="*/ 1136 h 1813"/>
                <a:gd name="T16" fmla="*/ 538 w 1676"/>
                <a:gd name="T17" fmla="*/ 1212 h 1813"/>
                <a:gd name="T18" fmla="*/ 673 w 1676"/>
                <a:gd name="T19" fmla="*/ 1242 h 1813"/>
                <a:gd name="T20" fmla="*/ 811 w 1676"/>
                <a:gd name="T21" fmla="*/ 1227 h 1813"/>
                <a:gd name="T22" fmla="*/ 941 w 1676"/>
                <a:gd name="T23" fmla="*/ 1166 h 1813"/>
                <a:gd name="T24" fmla="*/ 1049 w 1676"/>
                <a:gd name="T25" fmla="*/ 1061 h 1813"/>
                <a:gd name="T26" fmla="*/ 1119 w 1676"/>
                <a:gd name="T27" fmla="*/ 927 h 1813"/>
                <a:gd name="T28" fmla="*/ 1147 w 1676"/>
                <a:gd name="T29" fmla="*/ 779 h 1813"/>
                <a:gd name="T30" fmla="*/ 1133 w 1676"/>
                <a:gd name="T31" fmla="*/ 630 h 1813"/>
                <a:gd name="T32" fmla="*/ 1077 w 1676"/>
                <a:gd name="T33" fmla="*/ 491 h 1813"/>
                <a:gd name="T34" fmla="*/ 980 w 1676"/>
                <a:gd name="T35" fmla="*/ 374 h 1813"/>
                <a:gd name="T36" fmla="*/ 855 w 1676"/>
                <a:gd name="T37" fmla="*/ 298 h 1813"/>
                <a:gd name="T38" fmla="*/ 720 w 1676"/>
                <a:gd name="T39" fmla="*/ 267 h 1813"/>
                <a:gd name="T40" fmla="*/ 781 w 1676"/>
                <a:gd name="T41" fmla="*/ 5 h 1813"/>
                <a:gd name="T42" fmla="*/ 946 w 1676"/>
                <a:gd name="T43" fmla="*/ 49 h 1813"/>
                <a:gd name="T44" fmla="*/ 1099 w 1676"/>
                <a:gd name="T45" fmla="*/ 137 h 1813"/>
                <a:gd name="T46" fmla="*/ 1230 w 1676"/>
                <a:gd name="T47" fmla="*/ 267 h 1813"/>
                <a:gd name="T48" fmla="*/ 1324 w 1676"/>
                <a:gd name="T49" fmla="*/ 424 h 1813"/>
                <a:gd name="T50" fmla="*/ 1378 w 1676"/>
                <a:gd name="T51" fmla="*/ 596 h 1813"/>
                <a:gd name="T52" fmla="*/ 1393 w 1676"/>
                <a:gd name="T53" fmla="*/ 775 h 1813"/>
                <a:gd name="T54" fmla="*/ 1368 w 1676"/>
                <a:gd name="T55" fmla="*/ 953 h 1813"/>
                <a:gd name="T56" fmla="*/ 1603 w 1676"/>
                <a:gd name="T57" fmla="*/ 1363 h 1813"/>
                <a:gd name="T58" fmla="*/ 1656 w 1676"/>
                <a:gd name="T59" fmla="*/ 1449 h 1813"/>
                <a:gd name="T60" fmla="*/ 1676 w 1676"/>
                <a:gd name="T61" fmla="*/ 1550 h 1813"/>
                <a:gd name="T62" fmla="*/ 1656 w 1676"/>
                <a:gd name="T63" fmla="*/ 1651 h 1813"/>
                <a:gd name="T64" fmla="*/ 1603 w 1676"/>
                <a:gd name="T65" fmla="*/ 1737 h 1813"/>
                <a:gd name="T66" fmla="*/ 1515 w 1676"/>
                <a:gd name="T67" fmla="*/ 1798 h 1813"/>
                <a:gd name="T68" fmla="*/ 1414 w 1676"/>
                <a:gd name="T69" fmla="*/ 1813 h 1813"/>
                <a:gd name="T70" fmla="*/ 1316 w 1676"/>
                <a:gd name="T71" fmla="*/ 1783 h 1813"/>
                <a:gd name="T72" fmla="*/ 986 w 1676"/>
                <a:gd name="T73" fmla="*/ 1441 h 1813"/>
                <a:gd name="T74" fmla="*/ 826 w 1676"/>
                <a:gd name="T75" fmla="*/ 1496 h 1813"/>
                <a:gd name="T76" fmla="*/ 660 w 1676"/>
                <a:gd name="T77" fmla="*/ 1508 h 1813"/>
                <a:gd name="T78" fmla="*/ 496 w 1676"/>
                <a:gd name="T79" fmla="*/ 1477 h 1813"/>
                <a:gd name="T80" fmla="*/ 341 w 1676"/>
                <a:gd name="T81" fmla="*/ 1404 h 1813"/>
                <a:gd name="T82" fmla="*/ 204 w 1676"/>
                <a:gd name="T83" fmla="*/ 1289 h 1813"/>
                <a:gd name="T84" fmla="*/ 95 w 1676"/>
                <a:gd name="T85" fmla="*/ 1137 h 1813"/>
                <a:gd name="T86" fmla="*/ 27 w 1676"/>
                <a:gd name="T87" fmla="*/ 966 h 1813"/>
                <a:gd name="T88" fmla="*/ 0 w 1676"/>
                <a:gd name="T89" fmla="*/ 785 h 1813"/>
                <a:gd name="T90" fmla="*/ 13 w 1676"/>
                <a:gd name="T91" fmla="*/ 602 h 1813"/>
                <a:gd name="T92" fmla="*/ 67 w 1676"/>
                <a:gd name="T93" fmla="*/ 427 h 1813"/>
                <a:gd name="T94" fmla="*/ 162 w 1676"/>
                <a:gd name="T95" fmla="*/ 268 h 1813"/>
                <a:gd name="T96" fmla="*/ 294 w 1676"/>
                <a:gd name="T97" fmla="*/ 137 h 1813"/>
                <a:gd name="T98" fmla="*/ 447 w 1676"/>
                <a:gd name="T99" fmla="*/ 49 h 1813"/>
                <a:gd name="T100" fmla="*/ 612 w 1676"/>
                <a:gd name="T101" fmla="*/ 5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76" h="1813">
                  <a:moveTo>
                    <a:pt x="673" y="267"/>
                  </a:moveTo>
                  <a:lnTo>
                    <a:pt x="627" y="272"/>
                  </a:lnTo>
                  <a:lnTo>
                    <a:pt x="582" y="282"/>
                  </a:lnTo>
                  <a:lnTo>
                    <a:pt x="538" y="298"/>
                  </a:lnTo>
                  <a:lnTo>
                    <a:pt x="495" y="317"/>
                  </a:lnTo>
                  <a:lnTo>
                    <a:pt x="453" y="343"/>
                  </a:lnTo>
                  <a:lnTo>
                    <a:pt x="414" y="374"/>
                  </a:lnTo>
                  <a:lnTo>
                    <a:pt x="377" y="409"/>
                  </a:lnTo>
                  <a:lnTo>
                    <a:pt x="344" y="449"/>
                  </a:lnTo>
                  <a:lnTo>
                    <a:pt x="316" y="491"/>
                  </a:lnTo>
                  <a:lnTo>
                    <a:pt x="293" y="536"/>
                  </a:lnTo>
                  <a:lnTo>
                    <a:pt x="274" y="582"/>
                  </a:lnTo>
                  <a:lnTo>
                    <a:pt x="260" y="630"/>
                  </a:lnTo>
                  <a:lnTo>
                    <a:pt x="251" y="679"/>
                  </a:lnTo>
                  <a:lnTo>
                    <a:pt x="246" y="729"/>
                  </a:lnTo>
                  <a:lnTo>
                    <a:pt x="246" y="779"/>
                  </a:lnTo>
                  <a:lnTo>
                    <a:pt x="251" y="829"/>
                  </a:lnTo>
                  <a:lnTo>
                    <a:pt x="260" y="878"/>
                  </a:lnTo>
                  <a:lnTo>
                    <a:pt x="274" y="927"/>
                  </a:lnTo>
                  <a:lnTo>
                    <a:pt x="293" y="974"/>
                  </a:lnTo>
                  <a:lnTo>
                    <a:pt x="316" y="1018"/>
                  </a:lnTo>
                  <a:lnTo>
                    <a:pt x="344" y="1061"/>
                  </a:lnTo>
                  <a:lnTo>
                    <a:pt x="377" y="1100"/>
                  </a:lnTo>
                  <a:lnTo>
                    <a:pt x="414" y="1136"/>
                  </a:lnTo>
                  <a:lnTo>
                    <a:pt x="453" y="1166"/>
                  </a:lnTo>
                  <a:lnTo>
                    <a:pt x="495" y="1191"/>
                  </a:lnTo>
                  <a:lnTo>
                    <a:pt x="538" y="1212"/>
                  </a:lnTo>
                  <a:lnTo>
                    <a:pt x="582" y="1227"/>
                  </a:lnTo>
                  <a:lnTo>
                    <a:pt x="627" y="1237"/>
                  </a:lnTo>
                  <a:lnTo>
                    <a:pt x="673" y="1242"/>
                  </a:lnTo>
                  <a:lnTo>
                    <a:pt x="720" y="1242"/>
                  </a:lnTo>
                  <a:lnTo>
                    <a:pt x="766" y="1237"/>
                  </a:lnTo>
                  <a:lnTo>
                    <a:pt x="811" y="1227"/>
                  </a:lnTo>
                  <a:lnTo>
                    <a:pt x="855" y="1212"/>
                  </a:lnTo>
                  <a:lnTo>
                    <a:pt x="898" y="1191"/>
                  </a:lnTo>
                  <a:lnTo>
                    <a:pt x="941" y="1166"/>
                  </a:lnTo>
                  <a:lnTo>
                    <a:pt x="980" y="1136"/>
                  </a:lnTo>
                  <a:lnTo>
                    <a:pt x="1016" y="1100"/>
                  </a:lnTo>
                  <a:lnTo>
                    <a:pt x="1049" y="1061"/>
                  </a:lnTo>
                  <a:lnTo>
                    <a:pt x="1077" y="1018"/>
                  </a:lnTo>
                  <a:lnTo>
                    <a:pt x="1100" y="974"/>
                  </a:lnTo>
                  <a:lnTo>
                    <a:pt x="1119" y="927"/>
                  </a:lnTo>
                  <a:lnTo>
                    <a:pt x="1133" y="878"/>
                  </a:lnTo>
                  <a:lnTo>
                    <a:pt x="1142" y="829"/>
                  </a:lnTo>
                  <a:lnTo>
                    <a:pt x="1147" y="779"/>
                  </a:lnTo>
                  <a:lnTo>
                    <a:pt x="1147" y="729"/>
                  </a:lnTo>
                  <a:lnTo>
                    <a:pt x="1142" y="679"/>
                  </a:lnTo>
                  <a:lnTo>
                    <a:pt x="1133" y="630"/>
                  </a:lnTo>
                  <a:lnTo>
                    <a:pt x="1119" y="582"/>
                  </a:lnTo>
                  <a:lnTo>
                    <a:pt x="1100" y="536"/>
                  </a:lnTo>
                  <a:lnTo>
                    <a:pt x="1077" y="491"/>
                  </a:lnTo>
                  <a:lnTo>
                    <a:pt x="1049" y="449"/>
                  </a:lnTo>
                  <a:lnTo>
                    <a:pt x="1016" y="409"/>
                  </a:lnTo>
                  <a:lnTo>
                    <a:pt x="980" y="374"/>
                  </a:lnTo>
                  <a:lnTo>
                    <a:pt x="941" y="343"/>
                  </a:lnTo>
                  <a:lnTo>
                    <a:pt x="898" y="317"/>
                  </a:lnTo>
                  <a:lnTo>
                    <a:pt x="855" y="298"/>
                  </a:lnTo>
                  <a:lnTo>
                    <a:pt x="811" y="282"/>
                  </a:lnTo>
                  <a:lnTo>
                    <a:pt x="766" y="272"/>
                  </a:lnTo>
                  <a:lnTo>
                    <a:pt x="720" y="267"/>
                  </a:lnTo>
                  <a:lnTo>
                    <a:pt x="673" y="267"/>
                  </a:lnTo>
                  <a:close/>
                  <a:moveTo>
                    <a:pt x="725" y="0"/>
                  </a:moveTo>
                  <a:lnTo>
                    <a:pt x="781" y="5"/>
                  </a:lnTo>
                  <a:lnTo>
                    <a:pt x="837" y="15"/>
                  </a:lnTo>
                  <a:lnTo>
                    <a:pt x="892" y="29"/>
                  </a:lnTo>
                  <a:lnTo>
                    <a:pt x="946" y="49"/>
                  </a:lnTo>
                  <a:lnTo>
                    <a:pt x="999" y="74"/>
                  </a:lnTo>
                  <a:lnTo>
                    <a:pt x="1050" y="103"/>
                  </a:lnTo>
                  <a:lnTo>
                    <a:pt x="1099" y="137"/>
                  </a:lnTo>
                  <a:lnTo>
                    <a:pt x="1145" y="176"/>
                  </a:lnTo>
                  <a:lnTo>
                    <a:pt x="1190" y="219"/>
                  </a:lnTo>
                  <a:lnTo>
                    <a:pt x="1230" y="267"/>
                  </a:lnTo>
                  <a:lnTo>
                    <a:pt x="1266" y="317"/>
                  </a:lnTo>
                  <a:lnTo>
                    <a:pt x="1297" y="369"/>
                  </a:lnTo>
                  <a:lnTo>
                    <a:pt x="1324" y="424"/>
                  </a:lnTo>
                  <a:lnTo>
                    <a:pt x="1346" y="479"/>
                  </a:lnTo>
                  <a:lnTo>
                    <a:pt x="1364" y="537"/>
                  </a:lnTo>
                  <a:lnTo>
                    <a:pt x="1378" y="596"/>
                  </a:lnTo>
                  <a:lnTo>
                    <a:pt x="1387" y="655"/>
                  </a:lnTo>
                  <a:lnTo>
                    <a:pt x="1392" y="715"/>
                  </a:lnTo>
                  <a:lnTo>
                    <a:pt x="1393" y="775"/>
                  </a:lnTo>
                  <a:lnTo>
                    <a:pt x="1389" y="835"/>
                  </a:lnTo>
                  <a:lnTo>
                    <a:pt x="1381" y="895"/>
                  </a:lnTo>
                  <a:lnTo>
                    <a:pt x="1368" y="953"/>
                  </a:lnTo>
                  <a:lnTo>
                    <a:pt x="1351" y="1011"/>
                  </a:lnTo>
                  <a:lnTo>
                    <a:pt x="1330" y="1067"/>
                  </a:lnTo>
                  <a:lnTo>
                    <a:pt x="1603" y="1363"/>
                  </a:lnTo>
                  <a:lnTo>
                    <a:pt x="1625" y="1389"/>
                  </a:lnTo>
                  <a:lnTo>
                    <a:pt x="1642" y="1419"/>
                  </a:lnTo>
                  <a:lnTo>
                    <a:pt x="1656" y="1449"/>
                  </a:lnTo>
                  <a:lnTo>
                    <a:pt x="1668" y="1482"/>
                  </a:lnTo>
                  <a:lnTo>
                    <a:pt x="1674" y="1515"/>
                  </a:lnTo>
                  <a:lnTo>
                    <a:pt x="1676" y="1550"/>
                  </a:lnTo>
                  <a:lnTo>
                    <a:pt x="1674" y="1585"/>
                  </a:lnTo>
                  <a:lnTo>
                    <a:pt x="1668" y="1619"/>
                  </a:lnTo>
                  <a:lnTo>
                    <a:pt x="1656" y="1651"/>
                  </a:lnTo>
                  <a:lnTo>
                    <a:pt x="1642" y="1682"/>
                  </a:lnTo>
                  <a:lnTo>
                    <a:pt x="1625" y="1711"/>
                  </a:lnTo>
                  <a:lnTo>
                    <a:pt x="1603" y="1737"/>
                  </a:lnTo>
                  <a:lnTo>
                    <a:pt x="1576" y="1762"/>
                  </a:lnTo>
                  <a:lnTo>
                    <a:pt x="1547" y="1783"/>
                  </a:lnTo>
                  <a:lnTo>
                    <a:pt x="1515" y="1798"/>
                  </a:lnTo>
                  <a:lnTo>
                    <a:pt x="1482" y="1809"/>
                  </a:lnTo>
                  <a:lnTo>
                    <a:pt x="1449" y="1813"/>
                  </a:lnTo>
                  <a:lnTo>
                    <a:pt x="1414" y="1813"/>
                  </a:lnTo>
                  <a:lnTo>
                    <a:pt x="1380" y="1809"/>
                  </a:lnTo>
                  <a:lnTo>
                    <a:pt x="1347" y="1798"/>
                  </a:lnTo>
                  <a:lnTo>
                    <a:pt x="1316" y="1783"/>
                  </a:lnTo>
                  <a:lnTo>
                    <a:pt x="1286" y="1762"/>
                  </a:lnTo>
                  <a:lnTo>
                    <a:pt x="1259" y="1737"/>
                  </a:lnTo>
                  <a:lnTo>
                    <a:pt x="986" y="1441"/>
                  </a:lnTo>
                  <a:lnTo>
                    <a:pt x="934" y="1464"/>
                  </a:lnTo>
                  <a:lnTo>
                    <a:pt x="880" y="1483"/>
                  </a:lnTo>
                  <a:lnTo>
                    <a:pt x="826" y="1496"/>
                  </a:lnTo>
                  <a:lnTo>
                    <a:pt x="771" y="1504"/>
                  </a:lnTo>
                  <a:lnTo>
                    <a:pt x="716" y="1509"/>
                  </a:lnTo>
                  <a:lnTo>
                    <a:pt x="660" y="1508"/>
                  </a:lnTo>
                  <a:lnTo>
                    <a:pt x="605" y="1503"/>
                  </a:lnTo>
                  <a:lnTo>
                    <a:pt x="550" y="1493"/>
                  </a:lnTo>
                  <a:lnTo>
                    <a:pt x="496" y="1477"/>
                  </a:lnTo>
                  <a:lnTo>
                    <a:pt x="443" y="1458"/>
                  </a:lnTo>
                  <a:lnTo>
                    <a:pt x="391" y="1434"/>
                  </a:lnTo>
                  <a:lnTo>
                    <a:pt x="341" y="1404"/>
                  </a:lnTo>
                  <a:lnTo>
                    <a:pt x="293" y="1371"/>
                  </a:lnTo>
                  <a:lnTo>
                    <a:pt x="247" y="1332"/>
                  </a:lnTo>
                  <a:lnTo>
                    <a:pt x="204" y="1289"/>
                  </a:lnTo>
                  <a:lnTo>
                    <a:pt x="162" y="1240"/>
                  </a:lnTo>
                  <a:lnTo>
                    <a:pt x="126" y="1190"/>
                  </a:lnTo>
                  <a:lnTo>
                    <a:pt x="95" y="1137"/>
                  </a:lnTo>
                  <a:lnTo>
                    <a:pt x="68" y="1082"/>
                  </a:lnTo>
                  <a:lnTo>
                    <a:pt x="45" y="1024"/>
                  </a:lnTo>
                  <a:lnTo>
                    <a:pt x="27" y="966"/>
                  </a:lnTo>
                  <a:lnTo>
                    <a:pt x="13" y="906"/>
                  </a:lnTo>
                  <a:lnTo>
                    <a:pt x="4" y="846"/>
                  </a:lnTo>
                  <a:lnTo>
                    <a:pt x="0" y="785"/>
                  </a:lnTo>
                  <a:lnTo>
                    <a:pt x="0" y="724"/>
                  </a:lnTo>
                  <a:lnTo>
                    <a:pt x="4" y="663"/>
                  </a:lnTo>
                  <a:lnTo>
                    <a:pt x="13" y="602"/>
                  </a:lnTo>
                  <a:lnTo>
                    <a:pt x="27" y="543"/>
                  </a:lnTo>
                  <a:lnTo>
                    <a:pt x="45" y="485"/>
                  </a:lnTo>
                  <a:lnTo>
                    <a:pt x="67" y="427"/>
                  </a:lnTo>
                  <a:lnTo>
                    <a:pt x="94" y="373"/>
                  </a:lnTo>
                  <a:lnTo>
                    <a:pt x="126" y="319"/>
                  </a:lnTo>
                  <a:lnTo>
                    <a:pt x="162" y="268"/>
                  </a:lnTo>
                  <a:lnTo>
                    <a:pt x="203" y="220"/>
                  </a:lnTo>
                  <a:lnTo>
                    <a:pt x="247" y="176"/>
                  </a:lnTo>
                  <a:lnTo>
                    <a:pt x="294" y="137"/>
                  </a:lnTo>
                  <a:lnTo>
                    <a:pt x="343" y="103"/>
                  </a:lnTo>
                  <a:lnTo>
                    <a:pt x="394" y="74"/>
                  </a:lnTo>
                  <a:lnTo>
                    <a:pt x="447" y="49"/>
                  </a:lnTo>
                  <a:lnTo>
                    <a:pt x="501" y="29"/>
                  </a:lnTo>
                  <a:lnTo>
                    <a:pt x="556" y="15"/>
                  </a:lnTo>
                  <a:lnTo>
                    <a:pt x="612" y="5"/>
                  </a:lnTo>
                  <a:lnTo>
                    <a:pt x="668" y="0"/>
                  </a:lnTo>
                  <a:lnTo>
                    <a:pt x="725"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6" name="Freeform 291"/>
            <p:cNvSpPr/>
            <p:nvPr/>
          </p:nvSpPr>
          <p:spPr bwMode="auto">
            <a:xfrm>
              <a:off x="2811463" y="4335463"/>
              <a:ext cx="217488" cy="274638"/>
            </a:xfrm>
            <a:custGeom>
              <a:avLst/>
              <a:gdLst>
                <a:gd name="T0" fmla="*/ 459 w 1508"/>
                <a:gd name="T1" fmla="*/ 30 h 2083"/>
                <a:gd name="T2" fmla="*/ 619 w 1508"/>
                <a:gd name="T3" fmla="*/ 254 h 2083"/>
                <a:gd name="T4" fmla="*/ 841 w 1508"/>
                <a:gd name="T5" fmla="*/ 542 h 2083"/>
                <a:gd name="T6" fmla="*/ 960 w 1508"/>
                <a:gd name="T7" fmla="*/ 441 h 2083"/>
                <a:gd name="T8" fmla="*/ 1249 w 1508"/>
                <a:gd name="T9" fmla="*/ 400 h 2083"/>
                <a:gd name="T10" fmla="*/ 1340 w 1508"/>
                <a:gd name="T11" fmla="*/ 564 h 2083"/>
                <a:gd name="T12" fmla="*/ 1411 w 1508"/>
                <a:gd name="T13" fmla="*/ 741 h 2083"/>
                <a:gd name="T14" fmla="*/ 1464 w 1508"/>
                <a:gd name="T15" fmla="*/ 927 h 2083"/>
                <a:gd name="T16" fmla="*/ 1497 w 1508"/>
                <a:gd name="T17" fmla="*/ 1121 h 2083"/>
                <a:gd name="T18" fmla="*/ 1508 w 1508"/>
                <a:gd name="T19" fmla="*/ 1322 h 2083"/>
                <a:gd name="T20" fmla="*/ 1497 w 1508"/>
                <a:gd name="T21" fmla="*/ 1526 h 2083"/>
                <a:gd name="T22" fmla="*/ 1463 w 1508"/>
                <a:gd name="T23" fmla="*/ 1720 h 2083"/>
                <a:gd name="T24" fmla="*/ 1409 w 1508"/>
                <a:gd name="T25" fmla="*/ 1907 h 2083"/>
                <a:gd name="T26" fmla="*/ 1337 w 1508"/>
                <a:gd name="T27" fmla="*/ 2083 h 2083"/>
                <a:gd name="T28" fmla="*/ 1349 w 1508"/>
                <a:gd name="T29" fmla="*/ 1945 h 2083"/>
                <a:gd name="T30" fmla="*/ 1341 w 1508"/>
                <a:gd name="T31" fmla="*/ 1808 h 2083"/>
                <a:gd name="T32" fmla="*/ 1313 w 1508"/>
                <a:gd name="T33" fmla="*/ 1675 h 2083"/>
                <a:gd name="T34" fmla="*/ 1266 w 1508"/>
                <a:gd name="T35" fmla="*/ 1547 h 2083"/>
                <a:gd name="T36" fmla="*/ 1201 w 1508"/>
                <a:gd name="T37" fmla="*/ 1429 h 2083"/>
                <a:gd name="T38" fmla="*/ 1117 w 1508"/>
                <a:gd name="T39" fmla="*/ 1321 h 2083"/>
                <a:gd name="T40" fmla="*/ 1021 w 1508"/>
                <a:gd name="T41" fmla="*/ 1233 h 2083"/>
                <a:gd name="T42" fmla="*/ 915 w 1508"/>
                <a:gd name="T43" fmla="*/ 1162 h 2083"/>
                <a:gd name="T44" fmla="*/ 801 w 1508"/>
                <a:gd name="T45" fmla="*/ 1111 h 2083"/>
                <a:gd name="T46" fmla="*/ 680 w 1508"/>
                <a:gd name="T47" fmla="*/ 1080 h 2083"/>
                <a:gd name="T48" fmla="*/ 554 w 1508"/>
                <a:gd name="T49" fmla="*/ 1069 h 2083"/>
                <a:gd name="T50" fmla="*/ 416 w 1508"/>
                <a:gd name="T51" fmla="*/ 1082 h 2083"/>
                <a:gd name="T52" fmla="*/ 283 w 1508"/>
                <a:gd name="T53" fmla="*/ 1120 h 2083"/>
                <a:gd name="T54" fmla="*/ 160 w 1508"/>
                <a:gd name="T55" fmla="*/ 1182 h 2083"/>
                <a:gd name="T56" fmla="*/ 591 w 1508"/>
                <a:gd name="T57" fmla="*/ 812 h 2083"/>
                <a:gd name="T58" fmla="*/ 751 w 1508"/>
                <a:gd name="T59" fmla="*/ 755 h 2083"/>
                <a:gd name="T60" fmla="*/ 500 w 1508"/>
                <a:gd name="T61" fmla="*/ 407 h 2083"/>
                <a:gd name="T62" fmla="*/ 338 w 1508"/>
                <a:gd name="T63" fmla="*/ 367 h 2083"/>
                <a:gd name="T64" fmla="*/ 175 w 1508"/>
                <a:gd name="T65" fmla="*/ 519 h 2083"/>
                <a:gd name="T66" fmla="*/ 0 w 1508"/>
                <a:gd name="T67" fmla="*/ 375 h 2083"/>
                <a:gd name="T68" fmla="*/ 166 w 1508"/>
                <a:gd name="T69" fmla="*/ 151 h 2083"/>
                <a:gd name="T70" fmla="*/ 287 w 1508"/>
                <a:gd name="T71" fmla="*/ 289 h 2083"/>
                <a:gd name="T72" fmla="*/ 445 w 1508"/>
                <a:gd name="T73" fmla="*/ 351 h 2083"/>
                <a:gd name="T74" fmla="*/ 453 w 1508"/>
                <a:gd name="T75" fmla="*/ 220 h 2083"/>
                <a:gd name="T76" fmla="*/ 316 w 1508"/>
                <a:gd name="T77" fmla="*/ 0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08" h="2083">
                  <a:moveTo>
                    <a:pt x="316" y="0"/>
                  </a:moveTo>
                  <a:lnTo>
                    <a:pt x="459" y="30"/>
                  </a:lnTo>
                  <a:lnTo>
                    <a:pt x="582" y="149"/>
                  </a:lnTo>
                  <a:lnTo>
                    <a:pt x="619" y="254"/>
                  </a:lnTo>
                  <a:lnTo>
                    <a:pt x="647" y="352"/>
                  </a:lnTo>
                  <a:lnTo>
                    <a:pt x="841" y="542"/>
                  </a:lnTo>
                  <a:lnTo>
                    <a:pt x="891" y="559"/>
                  </a:lnTo>
                  <a:lnTo>
                    <a:pt x="960" y="441"/>
                  </a:lnTo>
                  <a:lnTo>
                    <a:pt x="1204" y="417"/>
                  </a:lnTo>
                  <a:lnTo>
                    <a:pt x="1249" y="400"/>
                  </a:lnTo>
                  <a:lnTo>
                    <a:pt x="1297" y="481"/>
                  </a:lnTo>
                  <a:lnTo>
                    <a:pt x="1340" y="564"/>
                  </a:lnTo>
                  <a:lnTo>
                    <a:pt x="1378" y="651"/>
                  </a:lnTo>
                  <a:lnTo>
                    <a:pt x="1411" y="741"/>
                  </a:lnTo>
                  <a:lnTo>
                    <a:pt x="1440" y="832"/>
                  </a:lnTo>
                  <a:lnTo>
                    <a:pt x="1464" y="927"/>
                  </a:lnTo>
                  <a:lnTo>
                    <a:pt x="1483" y="1022"/>
                  </a:lnTo>
                  <a:lnTo>
                    <a:pt x="1497" y="1121"/>
                  </a:lnTo>
                  <a:lnTo>
                    <a:pt x="1505" y="1221"/>
                  </a:lnTo>
                  <a:lnTo>
                    <a:pt x="1508" y="1322"/>
                  </a:lnTo>
                  <a:lnTo>
                    <a:pt x="1505" y="1425"/>
                  </a:lnTo>
                  <a:lnTo>
                    <a:pt x="1497" y="1526"/>
                  </a:lnTo>
                  <a:lnTo>
                    <a:pt x="1483" y="1623"/>
                  </a:lnTo>
                  <a:lnTo>
                    <a:pt x="1463" y="1720"/>
                  </a:lnTo>
                  <a:lnTo>
                    <a:pt x="1439" y="1815"/>
                  </a:lnTo>
                  <a:lnTo>
                    <a:pt x="1409" y="1907"/>
                  </a:lnTo>
                  <a:lnTo>
                    <a:pt x="1375" y="1996"/>
                  </a:lnTo>
                  <a:lnTo>
                    <a:pt x="1337" y="2083"/>
                  </a:lnTo>
                  <a:lnTo>
                    <a:pt x="1345" y="2015"/>
                  </a:lnTo>
                  <a:lnTo>
                    <a:pt x="1349" y="1945"/>
                  </a:lnTo>
                  <a:lnTo>
                    <a:pt x="1347" y="1877"/>
                  </a:lnTo>
                  <a:lnTo>
                    <a:pt x="1341" y="1808"/>
                  </a:lnTo>
                  <a:lnTo>
                    <a:pt x="1329" y="1741"/>
                  </a:lnTo>
                  <a:lnTo>
                    <a:pt x="1313" y="1675"/>
                  </a:lnTo>
                  <a:lnTo>
                    <a:pt x="1293" y="1610"/>
                  </a:lnTo>
                  <a:lnTo>
                    <a:pt x="1266" y="1547"/>
                  </a:lnTo>
                  <a:lnTo>
                    <a:pt x="1236" y="1486"/>
                  </a:lnTo>
                  <a:lnTo>
                    <a:pt x="1201" y="1429"/>
                  </a:lnTo>
                  <a:lnTo>
                    <a:pt x="1161" y="1373"/>
                  </a:lnTo>
                  <a:lnTo>
                    <a:pt x="1117" y="1321"/>
                  </a:lnTo>
                  <a:lnTo>
                    <a:pt x="1071" y="1276"/>
                  </a:lnTo>
                  <a:lnTo>
                    <a:pt x="1021" y="1233"/>
                  </a:lnTo>
                  <a:lnTo>
                    <a:pt x="969" y="1195"/>
                  </a:lnTo>
                  <a:lnTo>
                    <a:pt x="915" y="1162"/>
                  </a:lnTo>
                  <a:lnTo>
                    <a:pt x="859" y="1134"/>
                  </a:lnTo>
                  <a:lnTo>
                    <a:pt x="801" y="1111"/>
                  </a:lnTo>
                  <a:lnTo>
                    <a:pt x="741" y="1093"/>
                  </a:lnTo>
                  <a:lnTo>
                    <a:pt x="680" y="1080"/>
                  </a:lnTo>
                  <a:lnTo>
                    <a:pt x="617" y="1072"/>
                  </a:lnTo>
                  <a:lnTo>
                    <a:pt x="554" y="1069"/>
                  </a:lnTo>
                  <a:lnTo>
                    <a:pt x="484" y="1072"/>
                  </a:lnTo>
                  <a:lnTo>
                    <a:pt x="416" y="1082"/>
                  </a:lnTo>
                  <a:lnTo>
                    <a:pt x="349" y="1098"/>
                  </a:lnTo>
                  <a:lnTo>
                    <a:pt x="283" y="1120"/>
                  </a:lnTo>
                  <a:lnTo>
                    <a:pt x="220" y="1148"/>
                  </a:lnTo>
                  <a:lnTo>
                    <a:pt x="160" y="1182"/>
                  </a:lnTo>
                  <a:lnTo>
                    <a:pt x="338" y="952"/>
                  </a:lnTo>
                  <a:lnTo>
                    <a:pt x="591" y="812"/>
                  </a:lnTo>
                  <a:lnTo>
                    <a:pt x="738" y="833"/>
                  </a:lnTo>
                  <a:lnTo>
                    <a:pt x="751" y="755"/>
                  </a:lnTo>
                  <a:lnTo>
                    <a:pt x="570" y="556"/>
                  </a:lnTo>
                  <a:lnTo>
                    <a:pt x="500" y="407"/>
                  </a:lnTo>
                  <a:lnTo>
                    <a:pt x="400" y="407"/>
                  </a:lnTo>
                  <a:lnTo>
                    <a:pt x="338" y="367"/>
                  </a:lnTo>
                  <a:lnTo>
                    <a:pt x="203" y="345"/>
                  </a:lnTo>
                  <a:lnTo>
                    <a:pt x="175" y="519"/>
                  </a:lnTo>
                  <a:lnTo>
                    <a:pt x="12" y="484"/>
                  </a:lnTo>
                  <a:lnTo>
                    <a:pt x="0" y="375"/>
                  </a:lnTo>
                  <a:lnTo>
                    <a:pt x="125" y="345"/>
                  </a:lnTo>
                  <a:lnTo>
                    <a:pt x="166" y="151"/>
                  </a:lnTo>
                  <a:lnTo>
                    <a:pt x="291" y="207"/>
                  </a:lnTo>
                  <a:lnTo>
                    <a:pt x="287" y="289"/>
                  </a:lnTo>
                  <a:lnTo>
                    <a:pt x="382" y="332"/>
                  </a:lnTo>
                  <a:lnTo>
                    <a:pt x="445" y="351"/>
                  </a:lnTo>
                  <a:lnTo>
                    <a:pt x="522" y="308"/>
                  </a:lnTo>
                  <a:lnTo>
                    <a:pt x="453" y="220"/>
                  </a:lnTo>
                  <a:lnTo>
                    <a:pt x="313" y="71"/>
                  </a:lnTo>
                  <a:lnTo>
                    <a:pt x="31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7" name="Freeform 292"/>
            <p:cNvSpPr/>
            <p:nvPr/>
          </p:nvSpPr>
          <p:spPr bwMode="auto">
            <a:xfrm>
              <a:off x="2786063" y="4497388"/>
              <a:ext cx="30163" cy="26988"/>
            </a:xfrm>
            <a:custGeom>
              <a:avLst/>
              <a:gdLst>
                <a:gd name="T0" fmla="*/ 118 w 208"/>
                <a:gd name="T1" fmla="*/ 0 h 197"/>
                <a:gd name="T2" fmla="*/ 208 w 208"/>
                <a:gd name="T3" fmla="*/ 45 h 197"/>
                <a:gd name="T4" fmla="*/ 186 w 208"/>
                <a:gd name="T5" fmla="*/ 66 h 197"/>
                <a:gd name="T6" fmla="*/ 165 w 208"/>
                <a:gd name="T7" fmla="*/ 89 h 197"/>
                <a:gd name="T8" fmla="*/ 147 w 208"/>
                <a:gd name="T9" fmla="*/ 109 h 197"/>
                <a:gd name="T10" fmla="*/ 130 w 208"/>
                <a:gd name="T11" fmla="*/ 131 h 197"/>
                <a:gd name="T12" fmla="*/ 81 w 208"/>
                <a:gd name="T13" fmla="*/ 132 h 197"/>
                <a:gd name="T14" fmla="*/ 29 w 208"/>
                <a:gd name="T15" fmla="*/ 197 h 197"/>
                <a:gd name="T16" fmla="*/ 0 w 208"/>
                <a:gd name="T17" fmla="*/ 61 h 197"/>
                <a:gd name="T18" fmla="*/ 118 w 208"/>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197">
                  <a:moveTo>
                    <a:pt x="118" y="0"/>
                  </a:moveTo>
                  <a:lnTo>
                    <a:pt x="208" y="45"/>
                  </a:lnTo>
                  <a:lnTo>
                    <a:pt x="186" y="66"/>
                  </a:lnTo>
                  <a:lnTo>
                    <a:pt x="165" y="89"/>
                  </a:lnTo>
                  <a:lnTo>
                    <a:pt x="147" y="109"/>
                  </a:lnTo>
                  <a:lnTo>
                    <a:pt x="130" y="131"/>
                  </a:lnTo>
                  <a:lnTo>
                    <a:pt x="81" y="132"/>
                  </a:lnTo>
                  <a:lnTo>
                    <a:pt x="29" y="197"/>
                  </a:lnTo>
                  <a:lnTo>
                    <a:pt x="0" y="61"/>
                  </a:lnTo>
                  <a:lnTo>
                    <a:pt x="118"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8" name="Freeform 293"/>
            <p:cNvSpPr/>
            <p:nvPr/>
          </p:nvSpPr>
          <p:spPr bwMode="auto">
            <a:xfrm>
              <a:off x="2860675" y="4702175"/>
              <a:ext cx="52388" cy="20638"/>
            </a:xfrm>
            <a:custGeom>
              <a:avLst/>
              <a:gdLst>
                <a:gd name="T0" fmla="*/ 368 w 368"/>
                <a:gd name="T1" fmla="*/ 0 h 153"/>
                <a:gd name="T2" fmla="*/ 298 w 368"/>
                <a:gd name="T3" fmla="*/ 38 h 153"/>
                <a:gd name="T4" fmla="*/ 227 w 368"/>
                <a:gd name="T5" fmla="*/ 73 h 153"/>
                <a:gd name="T6" fmla="*/ 152 w 368"/>
                <a:gd name="T7" fmla="*/ 105 h 153"/>
                <a:gd name="T8" fmla="*/ 77 w 368"/>
                <a:gd name="T9" fmla="*/ 131 h 153"/>
                <a:gd name="T10" fmla="*/ 0 w 368"/>
                <a:gd name="T11" fmla="*/ 153 h 153"/>
                <a:gd name="T12" fmla="*/ 28 w 368"/>
                <a:gd name="T13" fmla="*/ 44 h 153"/>
                <a:gd name="T14" fmla="*/ 83 w 368"/>
                <a:gd name="T15" fmla="*/ 5 h 153"/>
                <a:gd name="T16" fmla="*/ 148 w 368"/>
                <a:gd name="T17" fmla="*/ 13 h 153"/>
                <a:gd name="T18" fmla="*/ 215 w 368"/>
                <a:gd name="T19" fmla="*/ 16 h 153"/>
                <a:gd name="T20" fmla="*/ 266 w 368"/>
                <a:gd name="T21" fmla="*/ 14 h 153"/>
                <a:gd name="T22" fmla="*/ 317 w 368"/>
                <a:gd name="T23" fmla="*/ 9 h 153"/>
                <a:gd name="T24" fmla="*/ 368 w 368"/>
                <a:gd name="T25"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8" h="153">
                  <a:moveTo>
                    <a:pt x="368" y="0"/>
                  </a:moveTo>
                  <a:lnTo>
                    <a:pt x="298" y="38"/>
                  </a:lnTo>
                  <a:lnTo>
                    <a:pt x="227" y="73"/>
                  </a:lnTo>
                  <a:lnTo>
                    <a:pt x="152" y="105"/>
                  </a:lnTo>
                  <a:lnTo>
                    <a:pt x="77" y="131"/>
                  </a:lnTo>
                  <a:lnTo>
                    <a:pt x="0" y="153"/>
                  </a:lnTo>
                  <a:lnTo>
                    <a:pt x="28" y="44"/>
                  </a:lnTo>
                  <a:lnTo>
                    <a:pt x="83" y="5"/>
                  </a:lnTo>
                  <a:lnTo>
                    <a:pt x="148" y="13"/>
                  </a:lnTo>
                  <a:lnTo>
                    <a:pt x="215" y="16"/>
                  </a:lnTo>
                  <a:lnTo>
                    <a:pt x="266" y="14"/>
                  </a:lnTo>
                  <a:lnTo>
                    <a:pt x="317" y="9"/>
                  </a:lnTo>
                  <a:lnTo>
                    <a:pt x="368"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9" name="Freeform 294"/>
            <p:cNvSpPr/>
            <p:nvPr/>
          </p:nvSpPr>
          <p:spPr bwMode="auto">
            <a:xfrm>
              <a:off x="2587625" y="4395788"/>
              <a:ext cx="249238" cy="333375"/>
            </a:xfrm>
            <a:custGeom>
              <a:avLst/>
              <a:gdLst>
                <a:gd name="T0" fmla="*/ 210 w 1723"/>
                <a:gd name="T1" fmla="*/ 95 h 2519"/>
                <a:gd name="T2" fmla="*/ 468 w 1723"/>
                <a:gd name="T3" fmla="*/ 157 h 2519"/>
                <a:gd name="T4" fmla="*/ 884 w 1723"/>
                <a:gd name="T5" fmla="*/ 389 h 2519"/>
                <a:gd name="T6" fmla="*/ 1103 w 1723"/>
                <a:gd name="T7" fmla="*/ 976 h 2519"/>
                <a:gd name="T8" fmla="*/ 1141 w 1723"/>
                <a:gd name="T9" fmla="*/ 862 h 2519"/>
                <a:gd name="T10" fmla="*/ 1389 w 1723"/>
                <a:gd name="T11" fmla="*/ 1094 h 2519"/>
                <a:gd name="T12" fmla="*/ 1344 w 1723"/>
                <a:gd name="T13" fmla="*/ 1213 h 2519"/>
                <a:gd name="T14" fmla="*/ 1316 w 1723"/>
                <a:gd name="T15" fmla="*/ 1341 h 2519"/>
                <a:gd name="T16" fmla="*/ 1307 w 1723"/>
                <a:gd name="T17" fmla="*/ 1472 h 2519"/>
                <a:gd name="T18" fmla="*/ 1317 w 1723"/>
                <a:gd name="T19" fmla="*/ 1609 h 2519"/>
                <a:gd name="T20" fmla="*/ 1346 w 1723"/>
                <a:gd name="T21" fmla="*/ 1741 h 2519"/>
                <a:gd name="T22" fmla="*/ 1394 w 1723"/>
                <a:gd name="T23" fmla="*/ 1865 h 2519"/>
                <a:gd name="T24" fmla="*/ 1459 w 1723"/>
                <a:gd name="T25" fmla="*/ 1979 h 2519"/>
                <a:gd name="T26" fmla="*/ 1541 w 1723"/>
                <a:gd name="T27" fmla="*/ 2083 h 2519"/>
                <a:gd name="T28" fmla="*/ 1628 w 1723"/>
                <a:gd name="T29" fmla="*/ 2165 h 2519"/>
                <a:gd name="T30" fmla="*/ 1723 w 1723"/>
                <a:gd name="T31" fmla="*/ 2230 h 2519"/>
                <a:gd name="T32" fmla="*/ 1714 w 1723"/>
                <a:gd name="T33" fmla="*/ 2268 h 2519"/>
                <a:gd name="T34" fmla="*/ 1708 w 1723"/>
                <a:gd name="T35" fmla="*/ 2294 h 2519"/>
                <a:gd name="T36" fmla="*/ 1706 w 1723"/>
                <a:gd name="T37" fmla="*/ 2304 h 2519"/>
                <a:gd name="T38" fmla="*/ 1659 w 1723"/>
                <a:gd name="T39" fmla="*/ 2513 h 2519"/>
                <a:gd name="T40" fmla="*/ 1530 w 1723"/>
                <a:gd name="T41" fmla="*/ 2519 h 2519"/>
                <a:gd name="T42" fmla="*/ 1338 w 1723"/>
                <a:gd name="T43" fmla="*/ 2506 h 2519"/>
                <a:gd name="T44" fmla="*/ 1154 w 1723"/>
                <a:gd name="T45" fmla="*/ 2468 h 2519"/>
                <a:gd name="T46" fmla="*/ 977 w 1723"/>
                <a:gd name="T47" fmla="*/ 2407 h 2519"/>
                <a:gd name="T48" fmla="*/ 810 w 1723"/>
                <a:gd name="T49" fmla="*/ 2325 h 2519"/>
                <a:gd name="T50" fmla="*/ 656 w 1723"/>
                <a:gd name="T51" fmla="*/ 2222 h 2519"/>
                <a:gd name="T52" fmla="*/ 514 w 1723"/>
                <a:gd name="T53" fmla="*/ 2101 h 2519"/>
                <a:gd name="T54" fmla="*/ 387 w 1723"/>
                <a:gd name="T55" fmla="*/ 1963 h 2519"/>
                <a:gd name="T56" fmla="*/ 274 w 1723"/>
                <a:gd name="T57" fmla="*/ 1809 h 2519"/>
                <a:gd name="T58" fmla="*/ 180 w 1723"/>
                <a:gd name="T59" fmla="*/ 1641 h 2519"/>
                <a:gd name="T60" fmla="*/ 103 w 1723"/>
                <a:gd name="T61" fmla="*/ 1461 h 2519"/>
                <a:gd name="T62" fmla="*/ 47 w 1723"/>
                <a:gd name="T63" fmla="*/ 1270 h 2519"/>
                <a:gd name="T64" fmla="*/ 12 w 1723"/>
                <a:gd name="T65" fmla="*/ 1070 h 2519"/>
                <a:gd name="T66" fmla="*/ 0 w 1723"/>
                <a:gd name="T67" fmla="*/ 862 h 2519"/>
                <a:gd name="T68" fmla="*/ 11 w 1723"/>
                <a:gd name="T69" fmla="*/ 662 h 2519"/>
                <a:gd name="T70" fmla="*/ 44 w 1723"/>
                <a:gd name="T71" fmla="*/ 470 h 2519"/>
                <a:gd name="T72" fmla="*/ 96 w 1723"/>
                <a:gd name="T73" fmla="*/ 285 h 2519"/>
                <a:gd name="T74" fmla="*/ 168 w 1723"/>
                <a:gd name="T75" fmla="*/ 111 h 2519"/>
                <a:gd name="T76" fmla="*/ 320 w 1723"/>
                <a:gd name="T77" fmla="*/ 0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23" h="2519">
                  <a:moveTo>
                    <a:pt x="320" y="0"/>
                  </a:moveTo>
                  <a:lnTo>
                    <a:pt x="210" y="95"/>
                  </a:lnTo>
                  <a:lnTo>
                    <a:pt x="296" y="157"/>
                  </a:lnTo>
                  <a:lnTo>
                    <a:pt x="468" y="157"/>
                  </a:lnTo>
                  <a:lnTo>
                    <a:pt x="724" y="107"/>
                  </a:lnTo>
                  <a:lnTo>
                    <a:pt x="884" y="389"/>
                  </a:lnTo>
                  <a:lnTo>
                    <a:pt x="884" y="655"/>
                  </a:lnTo>
                  <a:lnTo>
                    <a:pt x="1103" y="976"/>
                  </a:lnTo>
                  <a:lnTo>
                    <a:pt x="1141" y="976"/>
                  </a:lnTo>
                  <a:lnTo>
                    <a:pt x="1141" y="862"/>
                  </a:lnTo>
                  <a:lnTo>
                    <a:pt x="1225" y="1054"/>
                  </a:lnTo>
                  <a:lnTo>
                    <a:pt x="1389" y="1094"/>
                  </a:lnTo>
                  <a:lnTo>
                    <a:pt x="1365" y="1153"/>
                  </a:lnTo>
                  <a:lnTo>
                    <a:pt x="1344" y="1213"/>
                  </a:lnTo>
                  <a:lnTo>
                    <a:pt x="1328" y="1277"/>
                  </a:lnTo>
                  <a:lnTo>
                    <a:pt x="1316" y="1341"/>
                  </a:lnTo>
                  <a:lnTo>
                    <a:pt x="1309" y="1406"/>
                  </a:lnTo>
                  <a:lnTo>
                    <a:pt x="1307" y="1472"/>
                  </a:lnTo>
                  <a:lnTo>
                    <a:pt x="1309" y="1542"/>
                  </a:lnTo>
                  <a:lnTo>
                    <a:pt x="1317" y="1609"/>
                  </a:lnTo>
                  <a:lnTo>
                    <a:pt x="1329" y="1676"/>
                  </a:lnTo>
                  <a:lnTo>
                    <a:pt x="1346" y="1741"/>
                  </a:lnTo>
                  <a:lnTo>
                    <a:pt x="1368" y="1803"/>
                  </a:lnTo>
                  <a:lnTo>
                    <a:pt x="1394" y="1865"/>
                  </a:lnTo>
                  <a:lnTo>
                    <a:pt x="1424" y="1923"/>
                  </a:lnTo>
                  <a:lnTo>
                    <a:pt x="1459" y="1979"/>
                  </a:lnTo>
                  <a:lnTo>
                    <a:pt x="1498" y="2032"/>
                  </a:lnTo>
                  <a:lnTo>
                    <a:pt x="1541" y="2083"/>
                  </a:lnTo>
                  <a:lnTo>
                    <a:pt x="1583" y="2126"/>
                  </a:lnTo>
                  <a:lnTo>
                    <a:pt x="1628" y="2165"/>
                  </a:lnTo>
                  <a:lnTo>
                    <a:pt x="1675" y="2200"/>
                  </a:lnTo>
                  <a:lnTo>
                    <a:pt x="1723" y="2230"/>
                  </a:lnTo>
                  <a:lnTo>
                    <a:pt x="1718" y="2251"/>
                  </a:lnTo>
                  <a:lnTo>
                    <a:pt x="1714" y="2268"/>
                  </a:lnTo>
                  <a:lnTo>
                    <a:pt x="1711" y="2283"/>
                  </a:lnTo>
                  <a:lnTo>
                    <a:pt x="1708" y="2294"/>
                  </a:lnTo>
                  <a:lnTo>
                    <a:pt x="1706" y="2302"/>
                  </a:lnTo>
                  <a:lnTo>
                    <a:pt x="1706" y="2304"/>
                  </a:lnTo>
                  <a:lnTo>
                    <a:pt x="1722" y="2505"/>
                  </a:lnTo>
                  <a:lnTo>
                    <a:pt x="1659" y="2513"/>
                  </a:lnTo>
                  <a:lnTo>
                    <a:pt x="1594" y="2517"/>
                  </a:lnTo>
                  <a:lnTo>
                    <a:pt x="1530" y="2519"/>
                  </a:lnTo>
                  <a:lnTo>
                    <a:pt x="1433" y="2516"/>
                  </a:lnTo>
                  <a:lnTo>
                    <a:pt x="1338" y="2506"/>
                  </a:lnTo>
                  <a:lnTo>
                    <a:pt x="1245" y="2490"/>
                  </a:lnTo>
                  <a:lnTo>
                    <a:pt x="1154" y="2468"/>
                  </a:lnTo>
                  <a:lnTo>
                    <a:pt x="1064" y="2441"/>
                  </a:lnTo>
                  <a:lnTo>
                    <a:pt x="977" y="2407"/>
                  </a:lnTo>
                  <a:lnTo>
                    <a:pt x="893" y="2369"/>
                  </a:lnTo>
                  <a:lnTo>
                    <a:pt x="810" y="2325"/>
                  </a:lnTo>
                  <a:lnTo>
                    <a:pt x="732" y="2276"/>
                  </a:lnTo>
                  <a:lnTo>
                    <a:pt x="656" y="2222"/>
                  </a:lnTo>
                  <a:lnTo>
                    <a:pt x="583" y="2164"/>
                  </a:lnTo>
                  <a:lnTo>
                    <a:pt x="514" y="2101"/>
                  </a:lnTo>
                  <a:lnTo>
                    <a:pt x="448" y="2034"/>
                  </a:lnTo>
                  <a:lnTo>
                    <a:pt x="387" y="1963"/>
                  </a:lnTo>
                  <a:lnTo>
                    <a:pt x="328" y="1888"/>
                  </a:lnTo>
                  <a:lnTo>
                    <a:pt x="274" y="1809"/>
                  </a:lnTo>
                  <a:lnTo>
                    <a:pt x="225" y="1727"/>
                  </a:lnTo>
                  <a:lnTo>
                    <a:pt x="180" y="1641"/>
                  </a:lnTo>
                  <a:lnTo>
                    <a:pt x="139" y="1553"/>
                  </a:lnTo>
                  <a:lnTo>
                    <a:pt x="103" y="1461"/>
                  </a:lnTo>
                  <a:lnTo>
                    <a:pt x="72" y="1367"/>
                  </a:lnTo>
                  <a:lnTo>
                    <a:pt x="47" y="1270"/>
                  </a:lnTo>
                  <a:lnTo>
                    <a:pt x="27" y="1171"/>
                  </a:lnTo>
                  <a:lnTo>
                    <a:pt x="12" y="1070"/>
                  </a:lnTo>
                  <a:lnTo>
                    <a:pt x="3" y="968"/>
                  </a:lnTo>
                  <a:lnTo>
                    <a:pt x="0" y="862"/>
                  </a:lnTo>
                  <a:lnTo>
                    <a:pt x="3" y="761"/>
                  </a:lnTo>
                  <a:lnTo>
                    <a:pt x="11" y="662"/>
                  </a:lnTo>
                  <a:lnTo>
                    <a:pt x="25" y="565"/>
                  </a:lnTo>
                  <a:lnTo>
                    <a:pt x="44" y="470"/>
                  </a:lnTo>
                  <a:lnTo>
                    <a:pt x="68" y="376"/>
                  </a:lnTo>
                  <a:lnTo>
                    <a:pt x="96" y="285"/>
                  </a:lnTo>
                  <a:lnTo>
                    <a:pt x="131" y="197"/>
                  </a:lnTo>
                  <a:lnTo>
                    <a:pt x="168" y="111"/>
                  </a:lnTo>
                  <a:lnTo>
                    <a:pt x="210" y="27"/>
                  </a:lnTo>
                  <a:lnTo>
                    <a:pt x="32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0" name="Freeform 295"/>
            <p:cNvSpPr>
              <a:spLocks noEditPoints="1"/>
            </p:cNvSpPr>
            <p:nvPr/>
          </p:nvSpPr>
          <p:spPr bwMode="auto">
            <a:xfrm>
              <a:off x="2638425" y="4291013"/>
              <a:ext cx="263525" cy="79375"/>
            </a:xfrm>
            <a:custGeom>
              <a:avLst/>
              <a:gdLst>
                <a:gd name="T0" fmla="*/ 782 w 1831"/>
                <a:gd name="T1" fmla="*/ 179 h 603"/>
                <a:gd name="T2" fmla="*/ 779 w 1831"/>
                <a:gd name="T3" fmla="*/ 185 h 603"/>
                <a:gd name="T4" fmla="*/ 773 w 1831"/>
                <a:gd name="T5" fmla="*/ 194 h 603"/>
                <a:gd name="T6" fmla="*/ 763 w 1831"/>
                <a:gd name="T7" fmla="*/ 204 h 603"/>
                <a:gd name="T8" fmla="*/ 750 w 1831"/>
                <a:gd name="T9" fmla="*/ 214 h 603"/>
                <a:gd name="T10" fmla="*/ 737 w 1831"/>
                <a:gd name="T11" fmla="*/ 225 h 603"/>
                <a:gd name="T12" fmla="*/ 724 w 1831"/>
                <a:gd name="T13" fmla="*/ 235 h 603"/>
                <a:gd name="T14" fmla="*/ 711 w 1831"/>
                <a:gd name="T15" fmla="*/ 246 h 603"/>
                <a:gd name="T16" fmla="*/ 699 w 1831"/>
                <a:gd name="T17" fmla="*/ 254 h 603"/>
                <a:gd name="T18" fmla="*/ 690 w 1831"/>
                <a:gd name="T19" fmla="*/ 261 h 603"/>
                <a:gd name="T20" fmla="*/ 683 w 1831"/>
                <a:gd name="T21" fmla="*/ 266 h 603"/>
                <a:gd name="T22" fmla="*/ 681 w 1831"/>
                <a:gd name="T23" fmla="*/ 267 h 603"/>
                <a:gd name="T24" fmla="*/ 782 w 1831"/>
                <a:gd name="T25" fmla="*/ 331 h 603"/>
                <a:gd name="T26" fmla="*/ 990 w 1831"/>
                <a:gd name="T27" fmla="*/ 271 h 603"/>
                <a:gd name="T28" fmla="*/ 941 w 1831"/>
                <a:gd name="T29" fmla="*/ 179 h 603"/>
                <a:gd name="T30" fmla="*/ 851 w 1831"/>
                <a:gd name="T31" fmla="*/ 210 h 603"/>
                <a:gd name="T32" fmla="*/ 782 w 1831"/>
                <a:gd name="T33" fmla="*/ 179 h 603"/>
                <a:gd name="T34" fmla="*/ 1401 w 1831"/>
                <a:gd name="T35" fmla="*/ 72 h 603"/>
                <a:gd name="T36" fmla="*/ 1244 w 1831"/>
                <a:gd name="T37" fmla="*/ 166 h 603"/>
                <a:gd name="T38" fmla="*/ 1155 w 1831"/>
                <a:gd name="T39" fmla="*/ 226 h 603"/>
                <a:gd name="T40" fmla="*/ 1217 w 1831"/>
                <a:gd name="T41" fmla="*/ 270 h 603"/>
                <a:gd name="T42" fmla="*/ 1356 w 1831"/>
                <a:gd name="T43" fmla="*/ 255 h 603"/>
                <a:gd name="T44" fmla="*/ 1502 w 1831"/>
                <a:gd name="T45" fmla="*/ 135 h 603"/>
                <a:gd name="T46" fmla="*/ 1401 w 1831"/>
                <a:gd name="T47" fmla="*/ 72 h 603"/>
                <a:gd name="T48" fmla="*/ 1180 w 1831"/>
                <a:gd name="T49" fmla="*/ 0 h 603"/>
                <a:gd name="T50" fmla="*/ 1180 w 1831"/>
                <a:gd name="T51" fmla="*/ 0 h 603"/>
                <a:gd name="T52" fmla="*/ 1267 w 1831"/>
                <a:gd name="T53" fmla="*/ 4 h 603"/>
                <a:gd name="T54" fmla="*/ 1352 w 1831"/>
                <a:gd name="T55" fmla="*/ 11 h 603"/>
                <a:gd name="T56" fmla="*/ 1436 w 1831"/>
                <a:gd name="T57" fmla="*/ 24 h 603"/>
                <a:gd name="T58" fmla="*/ 1519 w 1831"/>
                <a:gd name="T59" fmla="*/ 43 h 603"/>
                <a:gd name="T60" fmla="*/ 1600 w 1831"/>
                <a:gd name="T61" fmla="*/ 66 h 603"/>
                <a:gd name="T62" fmla="*/ 1679 w 1831"/>
                <a:gd name="T63" fmla="*/ 93 h 603"/>
                <a:gd name="T64" fmla="*/ 1756 w 1831"/>
                <a:gd name="T65" fmla="*/ 124 h 603"/>
                <a:gd name="T66" fmla="*/ 1831 w 1831"/>
                <a:gd name="T67" fmla="*/ 160 h 603"/>
                <a:gd name="T68" fmla="*/ 1776 w 1831"/>
                <a:gd name="T69" fmla="*/ 169 h 603"/>
                <a:gd name="T70" fmla="*/ 1626 w 1831"/>
                <a:gd name="T71" fmla="*/ 145 h 603"/>
                <a:gd name="T72" fmla="*/ 1521 w 1831"/>
                <a:gd name="T73" fmla="*/ 221 h 603"/>
                <a:gd name="T74" fmla="*/ 1445 w 1831"/>
                <a:gd name="T75" fmla="*/ 311 h 603"/>
                <a:gd name="T76" fmla="*/ 1171 w 1831"/>
                <a:gd name="T77" fmla="*/ 338 h 603"/>
                <a:gd name="T78" fmla="*/ 1059 w 1831"/>
                <a:gd name="T79" fmla="*/ 319 h 603"/>
                <a:gd name="T80" fmla="*/ 981 w 1831"/>
                <a:gd name="T81" fmla="*/ 449 h 603"/>
                <a:gd name="T82" fmla="*/ 757 w 1831"/>
                <a:gd name="T83" fmla="*/ 463 h 603"/>
                <a:gd name="T84" fmla="*/ 616 w 1831"/>
                <a:gd name="T85" fmla="*/ 420 h 603"/>
                <a:gd name="T86" fmla="*/ 490 w 1831"/>
                <a:gd name="T87" fmla="*/ 494 h 603"/>
                <a:gd name="T88" fmla="*/ 218 w 1831"/>
                <a:gd name="T89" fmla="*/ 535 h 603"/>
                <a:gd name="T90" fmla="*/ 0 w 1831"/>
                <a:gd name="T91" fmla="*/ 603 h 603"/>
                <a:gd name="T92" fmla="*/ 0 w 1831"/>
                <a:gd name="T93" fmla="*/ 603 h 603"/>
                <a:gd name="T94" fmla="*/ 58 w 1831"/>
                <a:gd name="T95" fmla="*/ 531 h 603"/>
                <a:gd name="T96" fmla="*/ 120 w 1831"/>
                <a:gd name="T97" fmla="*/ 463 h 603"/>
                <a:gd name="T98" fmla="*/ 185 w 1831"/>
                <a:gd name="T99" fmla="*/ 399 h 603"/>
                <a:gd name="T100" fmla="*/ 253 w 1831"/>
                <a:gd name="T101" fmla="*/ 338 h 603"/>
                <a:gd name="T102" fmla="*/ 325 w 1831"/>
                <a:gd name="T103" fmla="*/ 283 h 603"/>
                <a:gd name="T104" fmla="*/ 400 w 1831"/>
                <a:gd name="T105" fmla="*/ 232 h 603"/>
                <a:gd name="T106" fmla="*/ 477 w 1831"/>
                <a:gd name="T107" fmla="*/ 185 h 603"/>
                <a:gd name="T108" fmla="*/ 558 w 1831"/>
                <a:gd name="T109" fmla="*/ 144 h 603"/>
                <a:gd name="T110" fmla="*/ 640 w 1831"/>
                <a:gd name="T111" fmla="*/ 107 h 603"/>
                <a:gd name="T112" fmla="*/ 725 w 1831"/>
                <a:gd name="T113" fmla="*/ 75 h 603"/>
                <a:gd name="T114" fmla="*/ 813 w 1831"/>
                <a:gd name="T115" fmla="*/ 49 h 603"/>
                <a:gd name="T116" fmla="*/ 902 w 1831"/>
                <a:gd name="T117" fmla="*/ 27 h 603"/>
                <a:gd name="T118" fmla="*/ 992 w 1831"/>
                <a:gd name="T119" fmla="*/ 13 h 603"/>
                <a:gd name="T120" fmla="*/ 1086 w 1831"/>
                <a:gd name="T121" fmla="*/ 4 h 603"/>
                <a:gd name="T122" fmla="*/ 1180 w 1831"/>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31" h="603">
                  <a:moveTo>
                    <a:pt x="782" y="179"/>
                  </a:moveTo>
                  <a:lnTo>
                    <a:pt x="779" y="185"/>
                  </a:lnTo>
                  <a:lnTo>
                    <a:pt x="773" y="194"/>
                  </a:lnTo>
                  <a:lnTo>
                    <a:pt x="763" y="204"/>
                  </a:lnTo>
                  <a:lnTo>
                    <a:pt x="750" y="214"/>
                  </a:lnTo>
                  <a:lnTo>
                    <a:pt x="737" y="225"/>
                  </a:lnTo>
                  <a:lnTo>
                    <a:pt x="724" y="235"/>
                  </a:lnTo>
                  <a:lnTo>
                    <a:pt x="711" y="246"/>
                  </a:lnTo>
                  <a:lnTo>
                    <a:pt x="699" y="254"/>
                  </a:lnTo>
                  <a:lnTo>
                    <a:pt x="690" y="261"/>
                  </a:lnTo>
                  <a:lnTo>
                    <a:pt x="683" y="266"/>
                  </a:lnTo>
                  <a:lnTo>
                    <a:pt x="681" y="267"/>
                  </a:lnTo>
                  <a:lnTo>
                    <a:pt x="782" y="331"/>
                  </a:lnTo>
                  <a:lnTo>
                    <a:pt x="990" y="271"/>
                  </a:lnTo>
                  <a:lnTo>
                    <a:pt x="941" y="179"/>
                  </a:lnTo>
                  <a:lnTo>
                    <a:pt x="851" y="210"/>
                  </a:lnTo>
                  <a:lnTo>
                    <a:pt x="782" y="179"/>
                  </a:lnTo>
                  <a:close/>
                  <a:moveTo>
                    <a:pt x="1401" y="72"/>
                  </a:moveTo>
                  <a:lnTo>
                    <a:pt x="1244" y="166"/>
                  </a:lnTo>
                  <a:lnTo>
                    <a:pt x="1155" y="226"/>
                  </a:lnTo>
                  <a:lnTo>
                    <a:pt x="1217" y="270"/>
                  </a:lnTo>
                  <a:lnTo>
                    <a:pt x="1356" y="255"/>
                  </a:lnTo>
                  <a:lnTo>
                    <a:pt x="1502" y="135"/>
                  </a:lnTo>
                  <a:lnTo>
                    <a:pt x="1401" y="72"/>
                  </a:lnTo>
                  <a:close/>
                  <a:moveTo>
                    <a:pt x="1180" y="0"/>
                  </a:moveTo>
                  <a:lnTo>
                    <a:pt x="1180" y="0"/>
                  </a:lnTo>
                  <a:lnTo>
                    <a:pt x="1267" y="4"/>
                  </a:lnTo>
                  <a:lnTo>
                    <a:pt x="1352" y="11"/>
                  </a:lnTo>
                  <a:lnTo>
                    <a:pt x="1436" y="24"/>
                  </a:lnTo>
                  <a:lnTo>
                    <a:pt x="1519" y="43"/>
                  </a:lnTo>
                  <a:lnTo>
                    <a:pt x="1600" y="66"/>
                  </a:lnTo>
                  <a:lnTo>
                    <a:pt x="1679" y="93"/>
                  </a:lnTo>
                  <a:lnTo>
                    <a:pt x="1756" y="124"/>
                  </a:lnTo>
                  <a:lnTo>
                    <a:pt x="1831" y="160"/>
                  </a:lnTo>
                  <a:lnTo>
                    <a:pt x="1776" y="169"/>
                  </a:lnTo>
                  <a:lnTo>
                    <a:pt x="1626" y="145"/>
                  </a:lnTo>
                  <a:lnTo>
                    <a:pt x="1521" y="221"/>
                  </a:lnTo>
                  <a:lnTo>
                    <a:pt x="1445" y="311"/>
                  </a:lnTo>
                  <a:lnTo>
                    <a:pt x="1171" y="338"/>
                  </a:lnTo>
                  <a:lnTo>
                    <a:pt x="1059" y="319"/>
                  </a:lnTo>
                  <a:lnTo>
                    <a:pt x="981" y="449"/>
                  </a:lnTo>
                  <a:lnTo>
                    <a:pt x="757" y="463"/>
                  </a:lnTo>
                  <a:lnTo>
                    <a:pt x="616" y="420"/>
                  </a:lnTo>
                  <a:lnTo>
                    <a:pt x="490" y="494"/>
                  </a:lnTo>
                  <a:lnTo>
                    <a:pt x="218" y="535"/>
                  </a:lnTo>
                  <a:lnTo>
                    <a:pt x="0" y="603"/>
                  </a:lnTo>
                  <a:lnTo>
                    <a:pt x="0" y="603"/>
                  </a:lnTo>
                  <a:lnTo>
                    <a:pt x="58" y="531"/>
                  </a:lnTo>
                  <a:lnTo>
                    <a:pt x="120" y="463"/>
                  </a:lnTo>
                  <a:lnTo>
                    <a:pt x="185" y="399"/>
                  </a:lnTo>
                  <a:lnTo>
                    <a:pt x="253" y="338"/>
                  </a:lnTo>
                  <a:lnTo>
                    <a:pt x="325" y="283"/>
                  </a:lnTo>
                  <a:lnTo>
                    <a:pt x="400" y="232"/>
                  </a:lnTo>
                  <a:lnTo>
                    <a:pt x="477" y="185"/>
                  </a:lnTo>
                  <a:lnTo>
                    <a:pt x="558" y="144"/>
                  </a:lnTo>
                  <a:lnTo>
                    <a:pt x="640" y="107"/>
                  </a:lnTo>
                  <a:lnTo>
                    <a:pt x="725" y="75"/>
                  </a:lnTo>
                  <a:lnTo>
                    <a:pt x="813" y="49"/>
                  </a:lnTo>
                  <a:lnTo>
                    <a:pt x="902" y="27"/>
                  </a:lnTo>
                  <a:lnTo>
                    <a:pt x="992" y="13"/>
                  </a:lnTo>
                  <a:lnTo>
                    <a:pt x="1086" y="4"/>
                  </a:lnTo>
                  <a:lnTo>
                    <a:pt x="118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31" name="Group 35"/>
          <p:cNvGrpSpPr/>
          <p:nvPr/>
        </p:nvGrpSpPr>
        <p:grpSpPr>
          <a:xfrm>
            <a:off x="2451990" y="3146236"/>
            <a:ext cx="477900" cy="702942"/>
            <a:chOff x="9209088" y="5059363"/>
            <a:chExt cx="300038" cy="441324"/>
          </a:xfrm>
          <a:solidFill>
            <a:srgbClr val="659586"/>
          </a:solidFill>
        </p:grpSpPr>
        <p:sp>
          <p:nvSpPr>
            <p:cNvPr id="32" name="Freeform 412"/>
            <p:cNvSpPr/>
            <p:nvPr/>
          </p:nvSpPr>
          <p:spPr bwMode="auto">
            <a:xfrm>
              <a:off x="9313863" y="5059363"/>
              <a:ext cx="90488" cy="90487"/>
            </a:xfrm>
            <a:custGeom>
              <a:avLst/>
              <a:gdLst>
                <a:gd name="T0" fmla="*/ 343 w 686"/>
                <a:gd name="T1" fmla="*/ 0 h 686"/>
                <a:gd name="T2" fmla="*/ 390 w 686"/>
                <a:gd name="T3" fmla="*/ 3 h 686"/>
                <a:gd name="T4" fmla="*/ 435 w 686"/>
                <a:gd name="T5" fmla="*/ 12 h 686"/>
                <a:gd name="T6" fmla="*/ 477 w 686"/>
                <a:gd name="T7" fmla="*/ 27 h 686"/>
                <a:gd name="T8" fmla="*/ 517 w 686"/>
                <a:gd name="T9" fmla="*/ 46 h 686"/>
                <a:gd name="T10" fmla="*/ 553 w 686"/>
                <a:gd name="T11" fmla="*/ 71 h 686"/>
                <a:gd name="T12" fmla="*/ 586 w 686"/>
                <a:gd name="T13" fmla="*/ 100 h 686"/>
                <a:gd name="T14" fmla="*/ 615 w 686"/>
                <a:gd name="T15" fmla="*/ 133 h 686"/>
                <a:gd name="T16" fmla="*/ 640 w 686"/>
                <a:gd name="T17" fmla="*/ 169 h 686"/>
                <a:gd name="T18" fmla="*/ 659 w 686"/>
                <a:gd name="T19" fmla="*/ 209 h 686"/>
                <a:gd name="T20" fmla="*/ 674 w 686"/>
                <a:gd name="T21" fmla="*/ 251 h 686"/>
                <a:gd name="T22" fmla="*/ 683 w 686"/>
                <a:gd name="T23" fmla="*/ 296 h 686"/>
                <a:gd name="T24" fmla="*/ 686 w 686"/>
                <a:gd name="T25" fmla="*/ 342 h 686"/>
                <a:gd name="T26" fmla="*/ 683 w 686"/>
                <a:gd name="T27" fmla="*/ 389 h 686"/>
                <a:gd name="T28" fmla="*/ 674 w 686"/>
                <a:gd name="T29" fmla="*/ 434 h 686"/>
                <a:gd name="T30" fmla="*/ 659 w 686"/>
                <a:gd name="T31" fmla="*/ 476 h 686"/>
                <a:gd name="T32" fmla="*/ 640 w 686"/>
                <a:gd name="T33" fmla="*/ 516 h 686"/>
                <a:gd name="T34" fmla="*/ 615 w 686"/>
                <a:gd name="T35" fmla="*/ 552 h 686"/>
                <a:gd name="T36" fmla="*/ 586 w 686"/>
                <a:gd name="T37" fmla="*/ 585 h 686"/>
                <a:gd name="T38" fmla="*/ 553 w 686"/>
                <a:gd name="T39" fmla="*/ 614 h 686"/>
                <a:gd name="T40" fmla="*/ 517 w 686"/>
                <a:gd name="T41" fmla="*/ 639 h 686"/>
                <a:gd name="T42" fmla="*/ 477 w 686"/>
                <a:gd name="T43" fmla="*/ 659 h 686"/>
                <a:gd name="T44" fmla="*/ 435 w 686"/>
                <a:gd name="T45" fmla="*/ 674 h 686"/>
                <a:gd name="T46" fmla="*/ 390 w 686"/>
                <a:gd name="T47" fmla="*/ 682 h 686"/>
                <a:gd name="T48" fmla="*/ 343 w 686"/>
                <a:gd name="T49" fmla="*/ 686 h 686"/>
                <a:gd name="T50" fmla="*/ 296 w 686"/>
                <a:gd name="T51" fmla="*/ 682 h 686"/>
                <a:gd name="T52" fmla="*/ 252 w 686"/>
                <a:gd name="T53" fmla="*/ 674 h 686"/>
                <a:gd name="T54" fmla="*/ 210 w 686"/>
                <a:gd name="T55" fmla="*/ 659 h 686"/>
                <a:gd name="T56" fmla="*/ 170 w 686"/>
                <a:gd name="T57" fmla="*/ 639 h 686"/>
                <a:gd name="T58" fmla="*/ 134 w 686"/>
                <a:gd name="T59" fmla="*/ 614 h 686"/>
                <a:gd name="T60" fmla="*/ 101 w 686"/>
                <a:gd name="T61" fmla="*/ 585 h 686"/>
                <a:gd name="T62" fmla="*/ 72 w 686"/>
                <a:gd name="T63" fmla="*/ 552 h 686"/>
                <a:gd name="T64" fmla="*/ 48 w 686"/>
                <a:gd name="T65" fmla="*/ 516 h 686"/>
                <a:gd name="T66" fmla="*/ 27 w 686"/>
                <a:gd name="T67" fmla="*/ 476 h 686"/>
                <a:gd name="T68" fmla="*/ 13 w 686"/>
                <a:gd name="T69" fmla="*/ 434 h 686"/>
                <a:gd name="T70" fmla="*/ 4 w 686"/>
                <a:gd name="T71" fmla="*/ 389 h 686"/>
                <a:gd name="T72" fmla="*/ 0 w 686"/>
                <a:gd name="T73" fmla="*/ 342 h 686"/>
                <a:gd name="T74" fmla="*/ 4 w 686"/>
                <a:gd name="T75" fmla="*/ 296 h 686"/>
                <a:gd name="T76" fmla="*/ 13 w 686"/>
                <a:gd name="T77" fmla="*/ 251 h 686"/>
                <a:gd name="T78" fmla="*/ 27 w 686"/>
                <a:gd name="T79" fmla="*/ 209 h 686"/>
                <a:gd name="T80" fmla="*/ 48 w 686"/>
                <a:gd name="T81" fmla="*/ 169 h 686"/>
                <a:gd name="T82" fmla="*/ 72 w 686"/>
                <a:gd name="T83" fmla="*/ 133 h 686"/>
                <a:gd name="T84" fmla="*/ 101 w 686"/>
                <a:gd name="T85" fmla="*/ 100 h 686"/>
                <a:gd name="T86" fmla="*/ 134 w 686"/>
                <a:gd name="T87" fmla="*/ 71 h 686"/>
                <a:gd name="T88" fmla="*/ 170 w 686"/>
                <a:gd name="T89" fmla="*/ 46 h 686"/>
                <a:gd name="T90" fmla="*/ 210 w 686"/>
                <a:gd name="T91" fmla="*/ 27 h 686"/>
                <a:gd name="T92" fmla="*/ 252 w 686"/>
                <a:gd name="T93" fmla="*/ 12 h 686"/>
                <a:gd name="T94" fmla="*/ 296 w 686"/>
                <a:gd name="T95" fmla="*/ 3 h 686"/>
                <a:gd name="T96" fmla="*/ 343 w 686"/>
                <a:gd name="T97"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6" h="686">
                  <a:moveTo>
                    <a:pt x="343" y="0"/>
                  </a:moveTo>
                  <a:lnTo>
                    <a:pt x="390" y="3"/>
                  </a:lnTo>
                  <a:lnTo>
                    <a:pt x="435" y="12"/>
                  </a:lnTo>
                  <a:lnTo>
                    <a:pt x="477" y="27"/>
                  </a:lnTo>
                  <a:lnTo>
                    <a:pt x="517" y="46"/>
                  </a:lnTo>
                  <a:lnTo>
                    <a:pt x="553" y="71"/>
                  </a:lnTo>
                  <a:lnTo>
                    <a:pt x="586" y="100"/>
                  </a:lnTo>
                  <a:lnTo>
                    <a:pt x="615" y="133"/>
                  </a:lnTo>
                  <a:lnTo>
                    <a:pt x="640" y="169"/>
                  </a:lnTo>
                  <a:lnTo>
                    <a:pt x="659" y="209"/>
                  </a:lnTo>
                  <a:lnTo>
                    <a:pt x="674" y="251"/>
                  </a:lnTo>
                  <a:lnTo>
                    <a:pt x="683" y="296"/>
                  </a:lnTo>
                  <a:lnTo>
                    <a:pt x="686" y="342"/>
                  </a:lnTo>
                  <a:lnTo>
                    <a:pt x="683" y="389"/>
                  </a:lnTo>
                  <a:lnTo>
                    <a:pt x="674" y="434"/>
                  </a:lnTo>
                  <a:lnTo>
                    <a:pt x="659" y="476"/>
                  </a:lnTo>
                  <a:lnTo>
                    <a:pt x="640" y="516"/>
                  </a:lnTo>
                  <a:lnTo>
                    <a:pt x="615" y="552"/>
                  </a:lnTo>
                  <a:lnTo>
                    <a:pt x="586" y="585"/>
                  </a:lnTo>
                  <a:lnTo>
                    <a:pt x="553" y="614"/>
                  </a:lnTo>
                  <a:lnTo>
                    <a:pt x="517" y="639"/>
                  </a:lnTo>
                  <a:lnTo>
                    <a:pt x="477" y="659"/>
                  </a:lnTo>
                  <a:lnTo>
                    <a:pt x="435" y="674"/>
                  </a:lnTo>
                  <a:lnTo>
                    <a:pt x="390" y="682"/>
                  </a:lnTo>
                  <a:lnTo>
                    <a:pt x="343" y="686"/>
                  </a:lnTo>
                  <a:lnTo>
                    <a:pt x="296" y="682"/>
                  </a:lnTo>
                  <a:lnTo>
                    <a:pt x="252" y="674"/>
                  </a:lnTo>
                  <a:lnTo>
                    <a:pt x="210" y="659"/>
                  </a:lnTo>
                  <a:lnTo>
                    <a:pt x="170" y="639"/>
                  </a:lnTo>
                  <a:lnTo>
                    <a:pt x="134" y="614"/>
                  </a:lnTo>
                  <a:lnTo>
                    <a:pt x="101" y="585"/>
                  </a:lnTo>
                  <a:lnTo>
                    <a:pt x="72" y="552"/>
                  </a:lnTo>
                  <a:lnTo>
                    <a:pt x="48" y="516"/>
                  </a:lnTo>
                  <a:lnTo>
                    <a:pt x="27" y="476"/>
                  </a:lnTo>
                  <a:lnTo>
                    <a:pt x="13" y="434"/>
                  </a:lnTo>
                  <a:lnTo>
                    <a:pt x="4" y="389"/>
                  </a:lnTo>
                  <a:lnTo>
                    <a:pt x="0" y="342"/>
                  </a:lnTo>
                  <a:lnTo>
                    <a:pt x="4" y="296"/>
                  </a:lnTo>
                  <a:lnTo>
                    <a:pt x="13" y="251"/>
                  </a:lnTo>
                  <a:lnTo>
                    <a:pt x="27" y="209"/>
                  </a:lnTo>
                  <a:lnTo>
                    <a:pt x="48" y="169"/>
                  </a:lnTo>
                  <a:lnTo>
                    <a:pt x="72" y="133"/>
                  </a:lnTo>
                  <a:lnTo>
                    <a:pt x="101" y="100"/>
                  </a:lnTo>
                  <a:lnTo>
                    <a:pt x="134" y="71"/>
                  </a:lnTo>
                  <a:lnTo>
                    <a:pt x="170" y="46"/>
                  </a:lnTo>
                  <a:lnTo>
                    <a:pt x="210" y="27"/>
                  </a:lnTo>
                  <a:lnTo>
                    <a:pt x="252" y="12"/>
                  </a:lnTo>
                  <a:lnTo>
                    <a:pt x="296" y="3"/>
                  </a:lnTo>
                  <a:lnTo>
                    <a:pt x="343"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3" name="Freeform 413"/>
            <p:cNvSpPr/>
            <p:nvPr/>
          </p:nvSpPr>
          <p:spPr bwMode="auto">
            <a:xfrm>
              <a:off x="9288463" y="5156200"/>
              <a:ext cx="141288" cy="344487"/>
            </a:xfrm>
            <a:custGeom>
              <a:avLst/>
              <a:gdLst>
                <a:gd name="T0" fmla="*/ 925 w 1073"/>
                <a:gd name="T1" fmla="*/ 1 h 2605"/>
                <a:gd name="T2" fmla="*/ 982 w 1073"/>
                <a:gd name="T3" fmla="*/ 12 h 2605"/>
                <a:gd name="T4" fmla="*/ 1029 w 1073"/>
                <a:gd name="T5" fmla="*/ 45 h 2605"/>
                <a:gd name="T6" fmla="*/ 1061 w 1073"/>
                <a:gd name="T7" fmla="*/ 91 h 2605"/>
                <a:gd name="T8" fmla="*/ 1073 w 1073"/>
                <a:gd name="T9" fmla="*/ 149 h 2605"/>
                <a:gd name="T10" fmla="*/ 1069 w 1073"/>
                <a:gd name="T11" fmla="*/ 1419 h 2605"/>
                <a:gd name="T12" fmla="*/ 1048 w 1073"/>
                <a:gd name="T13" fmla="*/ 1472 h 2605"/>
                <a:gd name="T14" fmla="*/ 1007 w 1073"/>
                <a:gd name="T15" fmla="*/ 1512 h 2605"/>
                <a:gd name="T16" fmla="*/ 954 w 1073"/>
                <a:gd name="T17" fmla="*/ 1535 h 2605"/>
                <a:gd name="T18" fmla="*/ 900 w 1073"/>
                <a:gd name="T19" fmla="*/ 1536 h 2605"/>
                <a:gd name="T20" fmla="*/ 854 w 1073"/>
                <a:gd name="T21" fmla="*/ 1520 h 2605"/>
                <a:gd name="T22" fmla="*/ 835 w 1073"/>
                <a:gd name="T23" fmla="*/ 2456 h 2605"/>
                <a:gd name="T24" fmla="*/ 824 w 1073"/>
                <a:gd name="T25" fmla="*/ 2515 h 2605"/>
                <a:gd name="T26" fmla="*/ 792 w 1073"/>
                <a:gd name="T27" fmla="*/ 2561 h 2605"/>
                <a:gd name="T28" fmla="*/ 744 w 1073"/>
                <a:gd name="T29" fmla="*/ 2593 h 2605"/>
                <a:gd name="T30" fmla="*/ 687 w 1073"/>
                <a:gd name="T31" fmla="*/ 2605 h 2605"/>
                <a:gd name="T32" fmla="*/ 629 w 1073"/>
                <a:gd name="T33" fmla="*/ 2593 h 2605"/>
                <a:gd name="T34" fmla="*/ 582 w 1073"/>
                <a:gd name="T35" fmla="*/ 2561 h 2605"/>
                <a:gd name="T36" fmla="*/ 551 w 1073"/>
                <a:gd name="T37" fmla="*/ 2515 h 2605"/>
                <a:gd name="T38" fmla="*/ 539 w 1073"/>
                <a:gd name="T39" fmla="*/ 2456 h 2605"/>
                <a:gd name="T40" fmla="*/ 532 w 1073"/>
                <a:gd name="T41" fmla="*/ 2486 h 2605"/>
                <a:gd name="T42" fmla="*/ 509 w 1073"/>
                <a:gd name="T43" fmla="*/ 2539 h 2605"/>
                <a:gd name="T44" fmla="*/ 469 w 1073"/>
                <a:gd name="T45" fmla="*/ 2579 h 2605"/>
                <a:gd name="T46" fmla="*/ 416 w 1073"/>
                <a:gd name="T47" fmla="*/ 2602 h 2605"/>
                <a:gd name="T48" fmla="*/ 357 w 1073"/>
                <a:gd name="T49" fmla="*/ 2602 h 2605"/>
                <a:gd name="T50" fmla="*/ 304 w 1073"/>
                <a:gd name="T51" fmla="*/ 2579 h 2605"/>
                <a:gd name="T52" fmla="*/ 263 w 1073"/>
                <a:gd name="T53" fmla="*/ 2539 h 2605"/>
                <a:gd name="T54" fmla="*/ 241 w 1073"/>
                <a:gd name="T55" fmla="*/ 2486 h 2605"/>
                <a:gd name="T56" fmla="*/ 238 w 1073"/>
                <a:gd name="T57" fmla="*/ 1507 h 2605"/>
                <a:gd name="T58" fmla="*/ 197 w 1073"/>
                <a:gd name="T59" fmla="*/ 1530 h 2605"/>
                <a:gd name="T60" fmla="*/ 148 w 1073"/>
                <a:gd name="T61" fmla="*/ 1538 h 2605"/>
                <a:gd name="T62" fmla="*/ 91 w 1073"/>
                <a:gd name="T63" fmla="*/ 1526 h 2605"/>
                <a:gd name="T64" fmla="*/ 43 w 1073"/>
                <a:gd name="T65" fmla="*/ 1495 h 2605"/>
                <a:gd name="T66" fmla="*/ 12 w 1073"/>
                <a:gd name="T67" fmla="*/ 1447 h 2605"/>
                <a:gd name="T68" fmla="*/ 0 w 1073"/>
                <a:gd name="T69" fmla="*/ 1389 h 2605"/>
                <a:gd name="T70" fmla="*/ 3 w 1073"/>
                <a:gd name="T71" fmla="*/ 119 h 2605"/>
                <a:gd name="T72" fmla="*/ 25 w 1073"/>
                <a:gd name="T73" fmla="*/ 67 h 2605"/>
                <a:gd name="T74" fmla="*/ 64 w 1073"/>
                <a:gd name="T75" fmla="*/ 27 h 2605"/>
                <a:gd name="T76" fmla="*/ 116 w 1073"/>
                <a:gd name="T77" fmla="*/ 5 h 2605"/>
                <a:gd name="T78" fmla="*/ 145 w 1073"/>
                <a:gd name="T79" fmla="*/ 0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3" h="2605">
                  <a:moveTo>
                    <a:pt x="145" y="0"/>
                  </a:moveTo>
                  <a:lnTo>
                    <a:pt x="925" y="1"/>
                  </a:lnTo>
                  <a:lnTo>
                    <a:pt x="954" y="4"/>
                  </a:lnTo>
                  <a:lnTo>
                    <a:pt x="982" y="12"/>
                  </a:lnTo>
                  <a:lnTo>
                    <a:pt x="1007" y="26"/>
                  </a:lnTo>
                  <a:lnTo>
                    <a:pt x="1029" y="45"/>
                  </a:lnTo>
                  <a:lnTo>
                    <a:pt x="1048" y="66"/>
                  </a:lnTo>
                  <a:lnTo>
                    <a:pt x="1061" y="91"/>
                  </a:lnTo>
                  <a:lnTo>
                    <a:pt x="1069" y="119"/>
                  </a:lnTo>
                  <a:lnTo>
                    <a:pt x="1073" y="149"/>
                  </a:lnTo>
                  <a:lnTo>
                    <a:pt x="1073" y="1389"/>
                  </a:lnTo>
                  <a:lnTo>
                    <a:pt x="1069" y="1419"/>
                  </a:lnTo>
                  <a:lnTo>
                    <a:pt x="1061" y="1447"/>
                  </a:lnTo>
                  <a:lnTo>
                    <a:pt x="1048" y="1472"/>
                  </a:lnTo>
                  <a:lnTo>
                    <a:pt x="1029" y="1495"/>
                  </a:lnTo>
                  <a:lnTo>
                    <a:pt x="1007" y="1512"/>
                  </a:lnTo>
                  <a:lnTo>
                    <a:pt x="982" y="1526"/>
                  </a:lnTo>
                  <a:lnTo>
                    <a:pt x="954" y="1535"/>
                  </a:lnTo>
                  <a:lnTo>
                    <a:pt x="925" y="1538"/>
                  </a:lnTo>
                  <a:lnTo>
                    <a:pt x="900" y="1536"/>
                  </a:lnTo>
                  <a:lnTo>
                    <a:pt x="876" y="1530"/>
                  </a:lnTo>
                  <a:lnTo>
                    <a:pt x="854" y="1520"/>
                  </a:lnTo>
                  <a:lnTo>
                    <a:pt x="835" y="1508"/>
                  </a:lnTo>
                  <a:lnTo>
                    <a:pt x="835" y="2456"/>
                  </a:lnTo>
                  <a:lnTo>
                    <a:pt x="833" y="2486"/>
                  </a:lnTo>
                  <a:lnTo>
                    <a:pt x="824" y="2515"/>
                  </a:lnTo>
                  <a:lnTo>
                    <a:pt x="810" y="2539"/>
                  </a:lnTo>
                  <a:lnTo>
                    <a:pt x="792" y="2561"/>
                  </a:lnTo>
                  <a:lnTo>
                    <a:pt x="770" y="2579"/>
                  </a:lnTo>
                  <a:lnTo>
                    <a:pt x="744" y="2593"/>
                  </a:lnTo>
                  <a:lnTo>
                    <a:pt x="717" y="2602"/>
                  </a:lnTo>
                  <a:lnTo>
                    <a:pt x="687" y="2605"/>
                  </a:lnTo>
                  <a:lnTo>
                    <a:pt x="657" y="2602"/>
                  </a:lnTo>
                  <a:lnTo>
                    <a:pt x="629" y="2593"/>
                  </a:lnTo>
                  <a:lnTo>
                    <a:pt x="604" y="2579"/>
                  </a:lnTo>
                  <a:lnTo>
                    <a:pt x="582" y="2561"/>
                  </a:lnTo>
                  <a:lnTo>
                    <a:pt x="564" y="2539"/>
                  </a:lnTo>
                  <a:lnTo>
                    <a:pt x="551" y="2515"/>
                  </a:lnTo>
                  <a:lnTo>
                    <a:pt x="542" y="2486"/>
                  </a:lnTo>
                  <a:lnTo>
                    <a:pt x="539" y="2456"/>
                  </a:lnTo>
                  <a:lnTo>
                    <a:pt x="535" y="2456"/>
                  </a:lnTo>
                  <a:lnTo>
                    <a:pt x="532" y="2486"/>
                  </a:lnTo>
                  <a:lnTo>
                    <a:pt x="523" y="2515"/>
                  </a:lnTo>
                  <a:lnTo>
                    <a:pt x="509" y="2539"/>
                  </a:lnTo>
                  <a:lnTo>
                    <a:pt x="492" y="2561"/>
                  </a:lnTo>
                  <a:lnTo>
                    <a:pt x="469" y="2579"/>
                  </a:lnTo>
                  <a:lnTo>
                    <a:pt x="444" y="2593"/>
                  </a:lnTo>
                  <a:lnTo>
                    <a:pt x="416" y="2602"/>
                  </a:lnTo>
                  <a:lnTo>
                    <a:pt x="386" y="2605"/>
                  </a:lnTo>
                  <a:lnTo>
                    <a:pt x="357" y="2602"/>
                  </a:lnTo>
                  <a:lnTo>
                    <a:pt x="328" y="2593"/>
                  </a:lnTo>
                  <a:lnTo>
                    <a:pt x="304" y="2579"/>
                  </a:lnTo>
                  <a:lnTo>
                    <a:pt x="281" y="2561"/>
                  </a:lnTo>
                  <a:lnTo>
                    <a:pt x="263" y="2539"/>
                  </a:lnTo>
                  <a:lnTo>
                    <a:pt x="250" y="2515"/>
                  </a:lnTo>
                  <a:lnTo>
                    <a:pt x="241" y="2486"/>
                  </a:lnTo>
                  <a:lnTo>
                    <a:pt x="238" y="2456"/>
                  </a:lnTo>
                  <a:lnTo>
                    <a:pt x="238" y="1507"/>
                  </a:lnTo>
                  <a:lnTo>
                    <a:pt x="218" y="1520"/>
                  </a:lnTo>
                  <a:lnTo>
                    <a:pt x="197" y="1530"/>
                  </a:lnTo>
                  <a:lnTo>
                    <a:pt x="173" y="1536"/>
                  </a:lnTo>
                  <a:lnTo>
                    <a:pt x="148" y="1538"/>
                  </a:lnTo>
                  <a:lnTo>
                    <a:pt x="119" y="1535"/>
                  </a:lnTo>
                  <a:lnTo>
                    <a:pt x="91" y="1526"/>
                  </a:lnTo>
                  <a:lnTo>
                    <a:pt x="66" y="1512"/>
                  </a:lnTo>
                  <a:lnTo>
                    <a:pt x="43" y="1495"/>
                  </a:lnTo>
                  <a:lnTo>
                    <a:pt x="25" y="1472"/>
                  </a:lnTo>
                  <a:lnTo>
                    <a:pt x="12" y="1447"/>
                  </a:lnTo>
                  <a:lnTo>
                    <a:pt x="3" y="1419"/>
                  </a:lnTo>
                  <a:lnTo>
                    <a:pt x="0" y="1389"/>
                  </a:lnTo>
                  <a:lnTo>
                    <a:pt x="0" y="149"/>
                  </a:lnTo>
                  <a:lnTo>
                    <a:pt x="3" y="119"/>
                  </a:lnTo>
                  <a:lnTo>
                    <a:pt x="11" y="92"/>
                  </a:lnTo>
                  <a:lnTo>
                    <a:pt x="25" y="67"/>
                  </a:lnTo>
                  <a:lnTo>
                    <a:pt x="42" y="46"/>
                  </a:lnTo>
                  <a:lnTo>
                    <a:pt x="64" y="27"/>
                  </a:lnTo>
                  <a:lnTo>
                    <a:pt x="89" y="13"/>
                  </a:lnTo>
                  <a:lnTo>
                    <a:pt x="116" y="5"/>
                  </a:lnTo>
                  <a:lnTo>
                    <a:pt x="145" y="1"/>
                  </a:lnTo>
                  <a:lnTo>
                    <a:pt x="145"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4" name="Freeform 414"/>
            <p:cNvSpPr/>
            <p:nvPr/>
          </p:nvSpPr>
          <p:spPr bwMode="auto">
            <a:xfrm>
              <a:off x="9232901" y="5059363"/>
              <a:ext cx="74613" cy="82550"/>
            </a:xfrm>
            <a:custGeom>
              <a:avLst/>
              <a:gdLst>
                <a:gd name="T0" fmla="*/ 314 w 565"/>
                <a:gd name="T1" fmla="*/ 0 h 629"/>
                <a:gd name="T2" fmla="*/ 358 w 565"/>
                <a:gd name="T3" fmla="*/ 3 h 629"/>
                <a:gd name="T4" fmla="*/ 400 w 565"/>
                <a:gd name="T5" fmla="*/ 12 h 629"/>
                <a:gd name="T6" fmla="*/ 439 w 565"/>
                <a:gd name="T7" fmla="*/ 25 h 629"/>
                <a:gd name="T8" fmla="*/ 474 w 565"/>
                <a:gd name="T9" fmla="*/ 44 h 629"/>
                <a:gd name="T10" fmla="*/ 508 w 565"/>
                <a:gd name="T11" fmla="*/ 67 h 629"/>
                <a:gd name="T12" fmla="*/ 538 w 565"/>
                <a:gd name="T13" fmla="*/ 94 h 629"/>
                <a:gd name="T14" fmla="*/ 565 w 565"/>
                <a:gd name="T15" fmla="*/ 125 h 629"/>
                <a:gd name="T16" fmla="*/ 545 w 565"/>
                <a:gd name="T17" fmla="*/ 165 h 629"/>
                <a:gd name="T18" fmla="*/ 528 w 565"/>
                <a:gd name="T19" fmla="*/ 206 h 629"/>
                <a:gd name="T20" fmla="*/ 516 w 565"/>
                <a:gd name="T21" fmla="*/ 250 h 629"/>
                <a:gd name="T22" fmla="*/ 509 w 565"/>
                <a:gd name="T23" fmla="*/ 296 h 629"/>
                <a:gd name="T24" fmla="*/ 507 w 565"/>
                <a:gd name="T25" fmla="*/ 342 h 629"/>
                <a:gd name="T26" fmla="*/ 509 w 565"/>
                <a:gd name="T27" fmla="*/ 391 h 629"/>
                <a:gd name="T28" fmla="*/ 518 w 565"/>
                <a:gd name="T29" fmla="*/ 437 h 629"/>
                <a:gd name="T30" fmla="*/ 530 w 565"/>
                <a:gd name="T31" fmla="*/ 483 h 629"/>
                <a:gd name="T32" fmla="*/ 548 w 565"/>
                <a:gd name="T33" fmla="*/ 525 h 629"/>
                <a:gd name="T34" fmla="*/ 518 w 565"/>
                <a:gd name="T35" fmla="*/ 555 h 629"/>
                <a:gd name="T36" fmla="*/ 483 w 565"/>
                <a:gd name="T37" fmla="*/ 581 h 629"/>
                <a:gd name="T38" fmla="*/ 445 w 565"/>
                <a:gd name="T39" fmla="*/ 601 h 629"/>
                <a:gd name="T40" fmla="*/ 404 w 565"/>
                <a:gd name="T41" fmla="*/ 616 h 629"/>
                <a:gd name="T42" fmla="*/ 361 w 565"/>
                <a:gd name="T43" fmla="*/ 626 h 629"/>
                <a:gd name="T44" fmla="*/ 314 w 565"/>
                <a:gd name="T45" fmla="*/ 629 h 629"/>
                <a:gd name="T46" fmla="*/ 272 w 565"/>
                <a:gd name="T47" fmla="*/ 627 h 629"/>
                <a:gd name="T48" fmla="*/ 231 w 565"/>
                <a:gd name="T49" fmla="*/ 619 h 629"/>
                <a:gd name="T50" fmla="*/ 192 w 565"/>
                <a:gd name="T51" fmla="*/ 605 h 629"/>
                <a:gd name="T52" fmla="*/ 156 w 565"/>
                <a:gd name="T53" fmla="*/ 587 h 629"/>
                <a:gd name="T54" fmla="*/ 122 w 565"/>
                <a:gd name="T55" fmla="*/ 565 h 629"/>
                <a:gd name="T56" fmla="*/ 92 w 565"/>
                <a:gd name="T57" fmla="*/ 538 h 629"/>
                <a:gd name="T58" fmla="*/ 66 w 565"/>
                <a:gd name="T59" fmla="*/ 507 h 629"/>
                <a:gd name="T60" fmla="*/ 43 w 565"/>
                <a:gd name="T61" fmla="*/ 474 h 629"/>
                <a:gd name="T62" fmla="*/ 25 w 565"/>
                <a:gd name="T63" fmla="*/ 437 h 629"/>
                <a:gd name="T64" fmla="*/ 11 w 565"/>
                <a:gd name="T65" fmla="*/ 398 h 629"/>
                <a:gd name="T66" fmla="*/ 2 w 565"/>
                <a:gd name="T67" fmla="*/ 357 h 629"/>
                <a:gd name="T68" fmla="*/ 0 w 565"/>
                <a:gd name="T69" fmla="*/ 315 h 629"/>
                <a:gd name="T70" fmla="*/ 3 w 565"/>
                <a:gd name="T71" fmla="*/ 269 h 629"/>
                <a:gd name="T72" fmla="*/ 13 w 565"/>
                <a:gd name="T73" fmla="*/ 223 h 629"/>
                <a:gd name="T74" fmla="*/ 29 w 565"/>
                <a:gd name="T75" fmla="*/ 182 h 629"/>
                <a:gd name="T76" fmla="*/ 51 w 565"/>
                <a:gd name="T77" fmla="*/ 143 h 629"/>
                <a:gd name="T78" fmla="*/ 77 w 565"/>
                <a:gd name="T79" fmla="*/ 108 h 629"/>
                <a:gd name="T80" fmla="*/ 108 w 565"/>
                <a:gd name="T81" fmla="*/ 76 h 629"/>
                <a:gd name="T82" fmla="*/ 144 w 565"/>
                <a:gd name="T83" fmla="*/ 51 h 629"/>
                <a:gd name="T84" fmla="*/ 183 w 565"/>
                <a:gd name="T85" fmla="*/ 29 h 629"/>
                <a:gd name="T86" fmla="*/ 224 w 565"/>
                <a:gd name="T87" fmla="*/ 13 h 629"/>
                <a:gd name="T88" fmla="*/ 268 w 565"/>
                <a:gd name="T89" fmla="*/ 3 h 629"/>
                <a:gd name="T90" fmla="*/ 314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314" y="0"/>
                  </a:moveTo>
                  <a:lnTo>
                    <a:pt x="358" y="3"/>
                  </a:lnTo>
                  <a:lnTo>
                    <a:pt x="400" y="12"/>
                  </a:lnTo>
                  <a:lnTo>
                    <a:pt x="439" y="25"/>
                  </a:lnTo>
                  <a:lnTo>
                    <a:pt x="474" y="44"/>
                  </a:lnTo>
                  <a:lnTo>
                    <a:pt x="508" y="67"/>
                  </a:lnTo>
                  <a:lnTo>
                    <a:pt x="538" y="94"/>
                  </a:lnTo>
                  <a:lnTo>
                    <a:pt x="565" y="125"/>
                  </a:lnTo>
                  <a:lnTo>
                    <a:pt x="545" y="165"/>
                  </a:lnTo>
                  <a:lnTo>
                    <a:pt x="528" y="206"/>
                  </a:lnTo>
                  <a:lnTo>
                    <a:pt x="516" y="250"/>
                  </a:lnTo>
                  <a:lnTo>
                    <a:pt x="509" y="296"/>
                  </a:lnTo>
                  <a:lnTo>
                    <a:pt x="507" y="342"/>
                  </a:lnTo>
                  <a:lnTo>
                    <a:pt x="509" y="391"/>
                  </a:lnTo>
                  <a:lnTo>
                    <a:pt x="518" y="437"/>
                  </a:lnTo>
                  <a:lnTo>
                    <a:pt x="530" y="483"/>
                  </a:lnTo>
                  <a:lnTo>
                    <a:pt x="548" y="525"/>
                  </a:lnTo>
                  <a:lnTo>
                    <a:pt x="518" y="555"/>
                  </a:lnTo>
                  <a:lnTo>
                    <a:pt x="483" y="581"/>
                  </a:lnTo>
                  <a:lnTo>
                    <a:pt x="445" y="601"/>
                  </a:lnTo>
                  <a:lnTo>
                    <a:pt x="404" y="616"/>
                  </a:lnTo>
                  <a:lnTo>
                    <a:pt x="361" y="626"/>
                  </a:lnTo>
                  <a:lnTo>
                    <a:pt x="314" y="629"/>
                  </a:lnTo>
                  <a:lnTo>
                    <a:pt x="272" y="627"/>
                  </a:lnTo>
                  <a:lnTo>
                    <a:pt x="231" y="619"/>
                  </a:lnTo>
                  <a:lnTo>
                    <a:pt x="192" y="605"/>
                  </a:lnTo>
                  <a:lnTo>
                    <a:pt x="156" y="587"/>
                  </a:lnTo>
                  <a:lnTo>
                    <a:pt x="122" y="565"/>
                  </a:lnTo>
                  <a:lnTo>
                    <a:pt x="92" y="538"/>
                  </a:lnTo>
                  <a:lnTo>
                    <a:pt x="66" y="507"/>
                  </a:lnTo>
                  <a:lnTo>
                    <a:pt x="43" y="474"/>
                  </a:lnTo>
                  <a:lnTo>
                    <a:pt x="25" y="437"/>
                  </a:lnTo>
                  <a:lnTo>
                    <a:pt x="11" y="398"/>
                  </a:lnTo>
                  <a:lnTo>
                    <a:pt x="2" y="357"/>
                  </a:lnTo>
                  <a:lnTo>
                    <a:pt x="0" y="315"/>
                  </a:lnTo>
                  <a:lnTo>
                    <a:pt x="3" y="269"/>
                  </a:lnTo>
                  <a:lnTo>
                    <a:pt x="13" y="223"/>
                  </a:lnTo>
                  <a:lnTo>
                    <a:pt x="29" y="182"/>
                  </a:lnTo>
                  <a:lnTo>
                    <a:pt x="51" y="143"/>
                  </a:lnTo>
                  <a:lnTo>
                    <a:pt x="77" y="108"/>
                  </a:lnTo>
                  <a:lnTo>
                    <a:pt x="108" y="76"/>
                  </a:lnTo>
                  <a:lnTo>
                    <a:pt x="144" y="51"/>
                  </a:lnTo>
                  <a:lnTo>
                    <a:pt x="183" y="29"/>
                  </a:lnTo>
                  <a:lnTo>
                    <a:pt x="224" y="13"/>
                  </a:lnTo>
                  <a:lnTo>
                    <a:pt x="268" y="3"/>
                  </a:lnTo>
                  <a:lnTo>
                    <a:pt x="314"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5" name="Freeform 415"/>
            <p:cNvSpPr/>
            <p:nvPr/>
          </p:nvSpPr>
          <p:spPr bwMode="auto">
            <a:xfrm>
              <a:off x="9209088" y="5148263"/>
              <a:ext cx="96838" cy="317500"/>
            </a:xfrm>
            <a:custGeom>
              <a:avLst/>
              <a:gdLst>
                <a:gd name="T0" fmla="*/ 373 w 729"/>
                <a:gd name="T1" fmla="*/ 0 h 2394"/>
                <a:gd name="T2" fmla="*/ 510 w 729"/>
                <a:gd name="T3" fmla="*/ 0 h 2394"/>
                <a:gd name="T4" fmla="*/ 600 w 729"/>
                <a:gd name="T5" fmla="*/ 0 h 2394"/>
                <a:gd name="T6" fmla="*/ 550 w 729"/>
                <a:gd name="T7" fmla="*/ 46 h 2394"/>
                <a:gd name="T8" fmla="*/ 513 w 729"/>
                <a:gd name="T9" fmla="*/ 105 h 2394"/>
                <a:gd name="T10" fmla="*/ 494 w 729"/>
                <a:gd name="T11" fmla="*/ 172 h 2394"/>
                <a:gd name="T12" fmla="*/ 490 w 729"/>
                <a:gd name="T13" fmla="*/ 1448 h 2394"/>
                <a:gd name="T14" fmla="*/ 502 w 729"/>
                <a:gd name="T15" fmla="*/ 1526 h 2394"/>
                <a:gd name="T16" fmla="*/ 536 w 729"/>
                <a:gd name="T17" fmla="*/ 1594 h 2394"/>
                <a:gd name="T18" fmla="*/ 588 w 729"/>
                <a:gd name="T19" fmla="*/ 1648 h 2394"/>
                <a:gd name="T20" fmla="*/ 652 w 729"/>
                <a:gd name="T21" fmla="*/ 1685 h 2394"/>
                <a:gd name="T22" fmla="*/ 729 w 729"/>
                <a:gd name="T23" fmla="*/ 1702 h 2394"/>
                <a:gd name="T24" fmla="*/ 708 w 729"/>
                <a:gd name="T25" fmla="*/ 2370 h 2394"/>
                <a:gd name="T26" fmla="*/ 659 w 729"/>
                <a:gd name="T27" fmla="*/ 2392 h 2394"/>
                <a:gd name="T28" fmla="*/ 604 w 729"/>
                <a:gd name="T29" fmla="*/ 2392 h 2394"/>
                <a:gd name="T30" fmla="*/ 555 w 729"/>
                <a:gd name="T31" fmla="*/ 2372 h 2394"/>
                <a:gd name="T32" fmla="*/ 518 w 729"/>
                <a:gd name="T33" fmla="*/ 2335 h 2394"/>
                <a:gd name="T34" fmla="*/ 498 w 729"/>
                <a:gd name="T35" fmla="*/ 2285 h 2394"/>
                <a:gd name="T36" fmla="*/ 491 w 729"/>
                <a:gd name="T37" fmla="*/ 2258 h 2394"/>
                <a:gd name="T38" fmla="*/ 481 w 729"/>
                <a:gd name="T39" fmla="*/ 2311 h 2394"/>
                <a:gd name="T40" fmla="*/ 451 w 729"/>
                <a:gd name="T41" fmla="*/ 2354 h 2394"/>
                <a:gd name="T42" fmla="*/ 408 w 729"/>
                <a:gd name="T43" fmla="*/ 2383 h 2394"/>
                <a:gd name="T44" fmla="*/ 355 w 729"/>
                <a:gd name="T45" fmla="*/ 2394 h 2394"/>
                <a:gd name="T46" fmla="*/ 301 w 729"/>
                <a:gd name="T47" fmla="*/ 2383 h 2394"/>
                <a:gd name="T48" fmla="*/ 258 w 729"/>
                <a:gd name="T49" fmla="*/ 2354 h 2394"/>
                <a:gd name="T50" fmla="*/ 229 w 729"/>
                <a:gd name="T51" fmla="*/ 2311 h 2394"/>
                <a:gd name="T52" fmla="*/ 218 w 729"/>
                <a:gd name="T53" fmla="*/ 2258 h 2394"/>
                <a:gd name="T54" fmla="*/ 201 w 729"/>
                <a:gd name="T55" fmla="*/ 1397 h 2394"/>
                <a:gd name="T56" fmla="*/ 159 w 729"/>
                <a:gd name="T57" fmla="*/ 1411 h 2394"/>
                <a:gd name="T58" fmla="*/ 109 w 729"/>
                <a:gd name="T59" fmla="*/ 1410 h 2394"/>
                <a:gd name="T60" fmla="*/ 60 w 729"/>
                <a:gd name="T61" fmla="*/ 1390 h 2394"/>
                <a:gd name="T62" fmla="*/ 24 w 729"/>
                <a:gd name="T63" fmla="*/ 1353 h 2394"/>
                <a:gd name="T64" fmla="*/ 3 w 729"/>
                <a:gd name="T65" fmla="*/ 1305 h 2394"/>
                <a:gd name="T66" fmla="*/ 0 w 729"/>
                <a:gd name="T67" fmla="*/ 137 h 2394"/>
                <a:gd name="T68" fmla="*/ 11 w 729"/>
                <a:gd name="T69" fmla="*/ 84 h 2394"/>
                <a:gd name="T70" fmla="*/ 39 w 729"/>
                <a:gd name="T71" fmla="*/ 42 h 2394"/>
                <a:gd name="T72" fmla="*/ 81 w 729"/>
                <a:gd name="T73" fmla="*/ 12 h 2394"/>
                <a:gd name="T74" fmla="*/ 133 w 729"/>
                <a:gd name="T75" fmla="*/ 1 h 2394"/>
                <a:gd name="T76" fmla="*/ 289 w 729"/>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9" h="2394">
                  <a:moveTo>
                    <a:pt x="329" y="0"/>
                  </a:moveTo>
                  <a:lnTo>
                    <a:pt x="373" y="0"/>
                  </a:lnTo>
                  <a:lnTo>
                    <a:pt x="463" y="0"/>
                  </a:lnTo>
                  <a:lnTo>
                    <a:pt x="510" y="0"/>
                  </a:lnTo>
                  <a:lnTo>
                    <a:pt x="556" y="0"/>
                  </a:lnTo>
                  <a:lnTo>
                    <a:pt x="600" y="0"/>
                  </a:lnTo>
                  <a:lnTo>
                    <a:pt x="573" y="21"/>
                  </a:lnTo>
                  <a:lnTo>
                    <a:pt x="550" y="46"/>
                  </a:lnTo>
                  <a:lnTo>
                    <a:pt x="529" y="74"/>
                  </a:lnTo>
                  <a:lnTo>
                    <a:pt x="513" y="105"/>
                  </a:lnTo>
                  <a:lnTo>
                    <a:pt x="501" y="137"/>
                  </a:lnTo>
                  <a:lnTo>
                    <a:pt x="494" y="172"/>
                  </a:lnTo>
                  <a:lnTo>
                    <a:pt x="490" y="208"/>
                  </a:lnTo>
                  <a:lnTo>
                    <a:pt x="490" y="1448"/>
                  </a:lnTo>
                  <a:lnTo>
                    <a:pt x="494" y="1488"/>
                  </a:lnTo>
                  <a:lnTo>
                    <a:pt x="502" y="1526"/>
                  </a:lnTo>
                  <a:lnTo>
                    <a:pt x="516" y="1562"/>
                  </a:lnTo>
                  <a:lnTo>
                    <a:pt x="536" y="1594"/>
                  </a:lnTo>
                  <a:lnTo>
                    <a:pt x="559" y="1622"/>
                  </a:lnTo>
                  <a:lnTo>
                    <a:pt x="588" y="1648"/>
                  </a:lnTo>
                  <a:lnTo>
                    <a:pt x="619" y="1668"/>
                  </a:lnTo>
                  <a:lnTo>
                    <a:pt x="652" y="1685"/>
                  </a:lnTo>
                  <a:lnTo>
                    <a:pt x="690" y="1697"/>
                  </a:lnTo>
                  <a:lnTo>
                    <a:pt x="729" y="1702"/>
                  </a:lnTo>
                  <a:lnTo>
                    <a:pt x="729" y="2354"/>
                  </a:lnTo>
                  <a:lnTo>
                    <a:pt x="708" y="2370"/>
                  </a:lnTo>
                  <a:lnTo>
                    <a:pt x="685" y="2383"/>
                  </a:lnTo>
                  <a:lnTo>
                    <a:pt x="659" y="2392"/>
                  </a:lnTo>
                  <a:lnTo>
                    <a:pt x="632" y="2394"/>
                  </a:lnTo>
                  <a:lnTo>
                    <a:pt x="604" y="2392"/>
                  </a:lnTo>
                  <a:lnTo>
                    <a:pt x="579" y="2383"/>
                  </a:lnTo>
                  <a:lnTo>
                    <a:pt x="555" y="2372"/>
                  </a:lnTo>
                  <a:lnTo>
                    <a:pt x="535" y="2354"/>
                  </a:lnTo>
                  <a:lnTo>
                    <a:pt x="518" y="2335"/>
                  </a:lnTo>
                  <a:lnTo>
                    <a:pt x="505" y="2311"/>
                  </a:lnTo>
                  <a:lnTo>
                    <a:pt x="498" y="2285"/>
                  </a:lnTo>
                  <a:lnTo>
                    <a:pt x="495" y="2258"/>
                  </a:lnTo>
                  <a:lnTo>
                    <a:pt x="491" y="2258"/>
                  </a:lnTo>
                  <a:lnTo>
                    <a:pt x="488" y="2285"/>
                  </a:lnTo>
                  <a:lnTo>
                    <a:pt x="481" y="2311"/>
                  </a:lnTo>
                  <a:lnTo>
                    <a:pt x="469" y="2335"/>
                  </a:lnTo>
                  <a:lnTo>
                    <a:pt x="451" y="2354"/>
                  </a:lnTo>
                  <a:lnTo>
                    <a:pt x="431" y="2372"/>
                  </a:lnTo>
                  <a:lnTo>
                    <a:pt x="408" y="2383"/>
                  </a:lnTo>
                  <a:lnTo>
                    <a:pt x="382" y="2392"/>
                  </a:lnTo>
                  <a:lnTo>
                    <a:pt x="355" y="2394"/>
                  </a:lnTo>
                  <a:lnTo>
                    <a:pt x="327" y="2392"/>
                  </a:lnTo>
                  <a:lnTo>
                    <a:pt x="301" y="2383"/>
                  </a:lnTo>
                  <a:lnTo>
                    <a:pt x="279" y="2372"/>
                  </a:lnTo>
                  <a:lnTo>
                    <a:pt x="258" y="2354"/>
                  </a:lnTo>
                  <a:lnTo>
                    <a:pt x="242" y="2335"/>
                  </a:lnTo>
                  <a:lnTo>
                    <a:pt x="229" y="2311"/>
                  </a:lnTo>
                  <a:lnTo>
                    <a:pt x="221" y="2285"/>
                  </a:lnTo>
                  <a:lnTo>
                    <a:pt x="218" y="2258"/>
                  </a:lnTo>
                  <a:lnTo>
                    <a:pt x="218" y="1386"/>
                  </a:lnTo>
                  <a:lnTo>
                    <a:pt x="201" y="1397"/>
                  </a:lnTo>
                  <a:lnTo>
                    <a:pt x="180" y="1406"/>
                  </a:lnTo>
                  <a:lnTo>
                    <a:pt x="159" y="1411"/>
                  </a:lnTo>
                  <a:lnTo>
                    <a:pt x="137" y="1414"/>
                  </a:lnTo>
                  <a:lnTo>
                    <a:pt x="109" y="1410"/>
                  </a:lnTo>
                  <a:lnTo>
                    <a:pt x="83" y="1403"/>
                  </a:lnTo>
                  <a:lnTo>
                    <a:pt x="60" y="1390"/>
                  </a:lnTo>
                  <a:lnTo>
                    <a:pt x="40" y="1374"/>
                  </a:lnTo>
                  <a:lnTo>
                    <a:pt x="24" y="1353"/>
                  </a:lnTo>
                  <a:lnTo>
                    <a:pt x="11" y="1330"/>
                  </a:lnTo>
                  <a:lnTo>
                    <a:pt x="3" y="1305"/>
                  </a:lnTo>
                  <a:lnTo>
                    <a:pt x="0" y="1276"/>
                  </a:lnTo>
                  <a:lnTo>
                    <a:pt x="0" y="137"/>
                  </a:lnTo>
                  <a:lnTo>
                    <a:pt x="2" y="110"/>
                  </a:lnTo>
                  <a:lnTo>
                    <a:pt x="11" y="84"/>
                  </a:lnTo>
                  <a:lnTo>
                    <a:pt x="23" y="61"/>
                  </a:lnTo>
                  <a:lnTo>
                    <a:pt x="39" y="42"/>
                  </a:lnTo>
                  <a:lnTo>
                    <a:pt x="58" y="25"/>
                  </a:lnTo>
                  <a:lnTo>
                    <a:pt x="81" y="12"/>
                  </a:lnTo>
                  <a:lnTo>
                    <a:pt x="106" y="4"/>
                  </a:lnTo>
                  <a:lnTo>
                    <a:pt x="133" y="1"/>
                  </a:lnTo>
                  <a:lnTo>
                    <a:pt x="133" y="0"/>
                  </a:lnTo>
                  <a:lnTo>
                    <a:pt x="289" y="0"/>
                  </a:lnTo>
                  <a:lnTo>
                    <a:pt x="32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6" name="Freeform 416"/>
            <p:cNvSpPr/>
            <p:nvPr/>
          </p:nvSpPr>
          <p:spPr bwMode="auto">
            <a:xfrm>
              <a:off x="9410701" y="5059363"/>
              <a:ext cx="74613" cy="82550"/>
            </a:xfrm>
            <a:custGeom>
              <a:avLst/>
              <a:gdLst>
                <a:gd name="T0" fmla="*/ 249 w 565"/>
                <a:gd name="T1" fmla="*/ 0 h 629"/>
                <a:gd name="T2" fmla="*/ 297 w 565"/>
                <a:gd name="T3" fmla="*/ 3 h 629"/>
                <a:gd name="T4" fmla="*/ 341 w 565"/>
                <a:gd name="T5" fmla="*/ 13 h 629"/>
                <a:gd name="T6" fmla="*/ 382 w 565"/>
                <a:gd name="T7" fmla="*/ 29 h 629"/>
                <a:gd name="T8" fmla="*/ 421 w 565"/>
                <a:gd name="T9" fmla="*/ 51 h 629"/>
                <a:gd name="T10" fmla="*/ 457 w 565"/>
                <a:gd name="T11" fmla="*/ 76 h 629"/>
                <a:gd name="T12" fmla="*/ 488 w 565"/>
                <a:gd name="T13" fmla="*/ 108 h 629"/>
                <a:gd name="T14" fmla="*/ 514 w 565"/>
                <a:gd name="T15" fmla="*/ 143 h 629"/>
                <a:gd name="T16" fmla="*/ 535 w 565"/>
                <a:gd name="T17" fmla="*/ 182 h 629"/>
                <a:gd name="T18" fmla="*/ 552 w 565"/>
                <a:gd name="T19" fmla="*/ 223 h 629"/>
                <a:gd name="T20" fmla="*/ 561 w 565"/>
                <a:gd name="T21" fmla="*/ 269 h 629"/>
                <a:gd name="T22" fmla="*/ 565 w 565"/>
                <a:gd name="T23" fmla="*/ 315 h 629"/>
                <a:gd name="T24" fmla="*/ 562 w 565"/>
                <a:gd name="T25" fmla="*/ 357 h 629"/>
                <a:gd name="T26" fmla="*/ 554 w 565"/>
                <a:gd name="T27" fmla="*/ 398 h 629"/>
                <a:gd name="T28" fmla="*/ 540 w 565"/>
                <a:gd name="T29" fmla="*/ 437 h 629"/>
                <a:gd name="T30" fmla="*/ 521 w 565"/>
                <a:gd name="T31" fmla="*/ 474 h 629"/>
                <a:gd name="T32" fmla="*/ 499 w 565"/>
                <a:gd name="T33" fmla="*/ 507 h 629"/>
                <a:gd name="T34" fmla="*/ 473 w 565"/>
                <a:gd name="T35" fmla="*/ 538 h 629"/>
                <a:gd name="T36" fmla="*/ 443 w 565"/>
                <a:gd name="T37" fmla="*/ 565 h 629"/>
                <a:gd name="T38" fmla="*/ 409 w 565"/>
                <a:gd name="T39" fmla="*/ 587 h 629"/>
                <a:gd name="T40" fmla="*/ 372 w 565"/>
                <a:gd name="T41" fmla="*/ 605 h 629"/>
                <a:gd name="T42" fmla="*/ 333 w 565"/>
                <a:gd name="T43" fmla="*/ 619 h 629"/>
                <a:gd name="T44" fmla="*/ 292 w 565"/>
                <a:gd name="T45" fmla="*/ 627 h 629"/>
                <a:gd name="T46" fmla="*/ 249 w 565"/>
                <a:gd name="T47" fmla="*/ 629 h 629"/>
                <a:gd name="T48" fmla="*/ 204 w 565"/>
                <a:gd name="T49" fmla="*/ 626 h 629"/>
                <a:gd name="T50" fmla="*/ 161 w 565"/>
                <a:gd name="T51" fmla="*/ 616 h 629"/>
                <a:gd name="T52" fmla="*/ 120 w 565"/>
                <a:gd name="T53" fmla="*/ 601 h 629"/>
                <a:gd name="T54" fmla="*/ 82 w 565"/>
                <a:gd name="T55" fmla="*/ 581 h 629"/>
                <a:gd name="T56" fmla="*/ 47 w 565"/>
                <a:gd name="T57" fmla="*/ 555 h 629"/>
                <a:gd name="T58" fmla="*/ 17 w 565"/>
                <a:gd name="T59" fmla="*/ 526 h 629"/>
                <a:gd name="T60" fmla="*/ 34 w 565"/>
                <a:gd name="T61" fmla="*/ 483 h 629"/>
                <a:gd name="T62" fmla="*/ 47 w 565"/>
                <a:gd name="T63" fmla="*/ 438 h 629"/>
                <a:gd name="T64" fmla="*/ 56 w 565"/>
                <a:gd name="T65" fmla="*/ 391 h 629"/>
                <a:gd name="T66" fmla="*/ 59 w 565"/>
                <a:gd name="T67" fmla="*/ 342 h 629"/>
                <a:gd name="T68" fmla="*/ 56 w 565"/>
                <a:gd name="T69" fmla="*/ 296 h 629"/>
                <a:gd name="T70" fmla="*/ 48 w 565"/>
                <a:gd name="T71" fmla="*/ 250 h 629"/>
                <a:gd name="T72" fmla="*/ 36 w 565"/>
                <a:gd name="T73" fmla="*/ 206 h 629"/>
                <a:gd name="T74" fmla="*/ 20 w 565"/>
                <a:gd name="T75" fmla="*/ 164 h 629"/>
                <a:gd name="T76" fmla="*/ 0 w 565"/>
                <a:gd name="T77" fmla="*/ 124 h 629"/>
                <a:gd name="T78" fmla="*/ 27 w 565"/>
                <a:gd name="T79" fmla="*/ 94 h 629"/>
                <a:gd name="T80" fmla="*/ 57 w 565"/>
                <a:gd name="T81" fmla="*/ 67 h 629"/>
                <a:gd name="T82" fmla="*/ 90 w 565"/>
                <a:gd name="T83" fmla="*/ 44 h 629"/>
                <a:gd name="T84" fmla="*/ 126 w 565"/>
                <a:gd name="T85" fmla="*/ 25 h 629"/>
                <a:gd name="T86" fmla="*/ 165 w 565"/>
                <a:gd name="T87" fmla="*/ 12 h 629"/>
                <a:gd name="T88" fmla="*/ 207 w 565"/>
                <a:gd name="T89" fmla="*/ 3 h 629"/>
                <a:gd name="T90" fmla="*/ 249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249" y="0"/>
                  </a:moveTo>
                  <a:lnTo>
                    <a:pt x="297" y="3"/>
                  </a:lnTo>
                  <a:lnTo>
                    <a:pt x="341" y="13"/>
                  </a:lnTo>
                  <a:lnTo>
                    <a:pt x="382" y="29"/>
                  </a:lnTo>
                  <a:lnTo>
                    <a:pt x="421" y="51"/>
                  </a:lnTo>
                  <a:lnTo>
                    <a:pt x="457" y="76"/>
                  </a:lnTo>
                  <a:lnTo>
                    <a:pt x="488" y="108"/>
                  </a:lnTo>
                  <a:lnTo>
                    <a:pt x="514" y="143"/>
                  </a:lnTo>
                  <a:lnTo>
                    <a:pt x="535" y="182"/>
                  </a:lnTo>
                  <a:lnTo>
                    <a:pt x="552" y="223"/>
                  </a:lnTo>
                  <a:lnTo>
                    <a:pt x="561" y="269"/>
                  </a:lnTo>
                  <a:lnTo>
                    <a:pt x="565" y="315"/>
                  </a:lnTo>
                  <a:lnTo>
                    <a:pt x="562" y="357"/>
                  </a:lnTo>
                  <a:lnTo>
                    <a:pt x="554" y="398"/>
                  </a:lnTo>
                  <a:lnTo>
                    <a:pt x="540" y="437"/>
                  </a:lnTo>
                  <a:lnTo>
                    <a:pt x="521" y="474"/>
                  </a:lnTo>
                  <a:lnTo>
                    <a:pt x="499" y="507"/>
                  </a:lnTo>
                  <a:lnTo>
                    <a:pt x="473" y="538"/>
                  </a:lnTo>
                  <a:lnTo>
                    <a:pt x="443" y="565"/>
                  </a:lnTo>
                  <a:lnTo>
                    <a:pt x="409" y="587"/>
                  </a:lnTo>
                  <a:lnTo>
                    <a:pt x="372" y="605"/>
                  </a:lnTo>
                  <a:lnTo>
                    <a:pt x="333" y="619"/>
                  </a:lnTo>
                  <a:lnTo>
                    <a:pt x="292" y="627"/>
                  </a:lnTo>
                  <a:lnTo>
                    <a:pt x="249" y="629"/>
                  </a:lnTo>
                  <a:lnTo>
                    <a:pt x="204" y="626"/>
                  </a:lnTo>
                  <a:lnTo>
                    <a:pt x="161" y="616"/>
                  </a:lnTo>
                  <a:lnTo>
                    <a:pt x="120" y="601"/>
                  </a:lnTo>
                  <a:lnTo>
                    <a:pt x="82" y="581"/>
                  </a:lnTo>
                  <a:lnTo>
                    <a:pt x="47" y="555"/>
                  </a:lnTo>
                  <a:lnTo>
                    <a:pt x="17" y="526"/>
                  </a:lnTo>
                  <a:lnTo>
                    <a:pt x="34" y="483"/>
                  </a:lnTo>
                  <a:lnTo>
                    <a:pt x="47" y="438"/>
                  </a:lnTo>
                  <a:lnTo>
                    <a:pt x="56" y="391"/>
                  </a:lnTo>
                  <a:lnTo>
                    <a:pt x="59" y="342"/>
                  </a:lnTo>
                  <a:lnTo>
                    <a:pt x="56" y="296"/>
                  </a:lnTo>
                  <a:lnTo>
                    <a:pt x="48" y="250"/>
                  </a:lnTo>
                  <a:lnTo>
                    <a:pt x="36" y="206"/>
                  </a:lnTo>
                  <a:lnTo>
                    <a:pt x="20" y="164"/>
                  </a:lnTo>
                  <a:lnTo>
                    <a:pt x="0" y="124"/>
                  </a:lnTo>
                  <a:lnTo>
                    <a:pt x="27" y="94"/>
                  </a:lnTo>
                  <a:lnTo>
                    <a:pt x="57" y="67"/>
                  </a:lnTo>
                  <a:lnTo>
                    <a:pt x="90" y="44"/>
                  </a:lnTo>
                  <a:lnTo>
                    <a:pt x="126" y="25"/>
                  </a:lnTo>
                  <a:lnTo>
                    <a:pt x="165" y="12"/>
                  </a:lnTo>
                  <a:lnTo>
                    <a:pt x="207" y="3"/>
                  </a:lnTo>
                  <a:lnTo>
                    <a:pt x="24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7" name="Freeform 417"/>
            <p:cNvSpPr/>
            <p:nvPr/>
          </p:nvSpPr>
          <p:spPr bwMode="auto">
            <a:xfrm>
              <a:off x="9412288" y="5148263"/>
              <a:ext cx="96838" cy="317500"/>
            </a:xfrm>
            <a:custGeom>
              <a:avLst/>
              <a:gdLst>
                <a:gd name="T0" fmla="*/ 510 w 728"/>
                <a:gd name="T1" fmla="*/ 0 h 2394"/>
                <a:gd name="T2" fmla="*/ 579 w 728"/>
                <a:gd name="T3" fmla="*/ 0 h 2394"/>
                <a:gd name="T4" fmla="*/ 594 w 728"/>
                <a:gd name="T5" fmla="*/ 0 h 2394"/>
                <a:gd name="T6" fmla="*/ 621 w 728"/>
                <a:gd name="T7" fmla="*/ 4 h 2394"/>
                <a:gd name="T8" fmla="*/ 669 w 728"/>
                <a:gd name="T9" fmla="*/ 25 h 2394"/>
                <a:gd name="T10" fmla="*/ 705 w 728"/>
                <a:gd name="T11" fmla="*/ 61 h 2394"/>
                <a:gd name="T12" fmla="*/ 725 w 728"/>
                <a:gd name="T13" fmla="*/ 110 h 2394"/>
                <a:gd name="T14" fmla="*/ 728 w 728"/>
                <a:gd name="T15" fmla="*/ 1276 h 2394"/>
                <a:gd name="T16" fmla="*/ 717 w 728"/>
                <a:gd name="T17" fmla="*/ 1330 h 2394"/>
                <a:gd name="T18" fmla="*/ 688 w 728"/>
                <a:gd name="T19" fmla="*/ 1374 h 2394"/>
                <a:gd name="T20" fmla="*/ 645 w 728"/>
                <a:gd name="T21" fmla="*/ 1403 h 2394"/>
                <a:gd name="T22" fmla="*/ 592 w 728"/>
                <a:gd name="T23" fmla="*/ 1414 h 2394"/>
                <a:gd name="T24" fmla="*/ 547 w 728"/>
                <a:gd name="T25" fmla="*/ 1406 h 2394"/>
                <a:gd name="T26" fmla="*/ 509 w 728"/>
                <a:gd name="T27" fmla="*/ 1386 h 2394"/>
                <a:gd name="T28" fmla="*/ 506 w 728"/>
                <a:gd name="T29" fmla="*/ 2285 h 2394"/>
                <a:gd name="T30" fmla="*/ 486 w 728"/>
                <a:gd name="T31" fmla="*/ 2335 h 2394"/>
                <a:gd name="T32" fmla="*/ 449 w 728"/>
                <a:gd name="T33" fmla="*/ 2372 h 2394"/>
                <a:gd name="T34" fmla="*/ 401 w 728"/>
                <a:gd name="T35" fmla="*/ 2392 h 2394"/>
                <a:gd name="T36" fmla="*/ 345 w 728"/>
                <a:gd name="T37" fmla="*/ 2392 h 2394"/>
                <a:gd name="T38" fmla="*/ 297 w 728"/>
                <a:gd name="T39" fmla="*/ 2372 h 2394"/>
                <a:gd name="T40" fmla="*/ 260 w 728"/>
                <a:gd name="T41" fmla="*/ 2335 h 2394"/>
                <a:gd name="T42" fmla="*/ 240 w 728"/>
                <a:gd name="T43" fmla="*/ 2285 h 2394"/>
                <a:gd name="T44" fmla="*/ 233 w 728"/>
                <a:gd name="T45" fmla="*/ 2258 h 2394"/>
                <a:gd name="T46" fmla="*/ 222 w 728"/>
                <a:gd name="T47" fmla="*/ 2311 h 2394"/>
                <a:gd name="T48" fmla="*/ 192 w 728"/>
                <a:gd name="T49" fmla="*/ 2354 h 2394"/>
                <a:gd name="T50" fmla="*/ 149 w 728"/>
                <a:gd name="T51" fmla="*/ 2383 h 2394"/>
                <a:gd name="T52" fmla="*/ 96 w 728"/>
                <a:gd name="T53" fmla="*/ 2394 h 2394"/>
                <a:gd name="T54" fmla="*/ 43 w 728"/>
                <a:gd name="T55" fmla="*/ 2383 h 2394"/>
                <a:gd name="T56" fmla="*/ 0 w 728"/>
                <a:gd name="T57" fmla="*/ 2354 h 2394"/>
                <a:gd name="T58" fmla="*/ 39 w 728"/>
                <a:gd name="T59" fmla="*/ 1697 h 2394"/>
                <a:gd name="T60" fmla="*/ 109 w 728"/>
                <a:gd name="T61" fmla="*/ 1668 h 2394"/>
                <a:gd name="T62" fmla="*/ 168 w 728"/>
                <a:gd name="T63" fmla="*/ 1622 h 2394"/>
                <a:gd name="T64" fmla="*/ 210 w 728"/>
                <a:gd name="T65" fmla="*/ 1560 h 2394"/>
                <a:gd name="T66" fmla="*/ 234 w 728"/>
                <a:gd name="T67" fmla="*/ 1488 h 2394"/>
                <a:gd name="T68" fmla="*/ 236 w 728"/>
                <a:gd name="T69" fmla="*/ 208 h 2394"/>
                <a:gd name="T70" fmla="*/ 227 w 728"/>
                <a:gd name="T71" fmla="*/ 137 h 2394"/>
                <a:gd name="T72" fmla="*/ 199 w 728"/>
                <a:gd name="T73" fmla="*/ 74 h 2394"/>
                <a:gd name="T74" fmla="*/ 155 w 728"/>
                <a:gd name="T75" fmla="*/ 21 h 2394"/>
                <a:gd name="T76" fmla="*/ 438 w 728"/>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8" h="2394">
                  <a:moveTo>
                    <a:pt x="476" y="0"/>
                  </a:moveTo>
                  <a:lnTo>
                    <a:pt x="510" y="0"/>
                  </a:lnTo>
                  <a:lnTo>
                    <a:pt x="561" y="0"/>
                  </a:lnTo>
                  <a:lnTo>
                    <a:pt x="579" y="0"/>
                  </a:lnTo>
                  <a:lnTo>
                    <a:pt x="591" y="0"/>
                  </a:lnTo>
                  <a:lnTo>
                    <a:pt x="594" y="0"/>
                  </a:lnTo>
                  <a:lnTo>
                    <a:pt x="594" y="1"/>
                  </a:lnTo>
                  <a:lnTo>
                    <a:pt x="621" y="4"/>
                  </a:lnTo>
                  <a:lnTo>
                    <a:pt x="647" y="12"/>
                  </a:lnTo>
                  <a:lnTo>
                    <a:pt x="669" y="25"/>
                  </a:lnTo>
                  <a:lnTo>
                    <a:pt x="689" y="42"/>
                  </a:lnTo>
                  <a:lnTo>
                    <a:pt x="705" y="61"/>
                  </a:lnTo>
                  <a:lnTo>
                    <a:pt x="717" y="84"/>
                  </a:lnTo>
                  <a:lnTo>
                    <a:pt x="725" y="110"/>
                  </a:lnTo>
                  <a:lnTo>
                    <a:pt x="728" y="137"/>
                  </a:lnTo>
                  <a:lnTo>
                    <a:pt x="728" y="1276"/>
                  </a:lnTo>
                  <a:lnTo>
                    <a:pt x="725" y="1305"/>
                  </a:lnTo>
                  <a:lnTo>
                    <a:pt x="717" y="1330"/>
                  </a:lnTo>
                  <a:lnTo>
                    <a:pt x="704" y="1353"/>
                  </a:lnTo>
                  <a:lnTo>
                    <a:pt x="688" y="1374"/>
                  </a:lnTo>
                  <a:lnTo>
                    <a:pt x="667" y="1390"/>
                  </a:lnTo>
                  <a:lnTo>
                    <a:pt x="645" y="1403"/>
                  </a:lnTo>
                  <a:lnTo>
                    <a:pt x="619" y="1410"/>
                  </a:lnTo>
                  <a:lnTo>
                    <a:pt x="592" y="1414"/>
                  </a:lnTo>
                  <a:lnTo>
                    <a:pt x="569" y="1411"/>
                  </a:lnTo>
                  <a:lnTo>
                    <a:pt x="547" y="1406"/>
                  </a:lnTo>
                  <a:lnTo>
                    <a:pt x="527" y="1397"/>
                  </a:lnTo>
                  <a:lnTo>
                    <a:pt x="509" y="1386"/>
                  </a:lnTo>
                  <a:lnTo>
                    <a:pt x="509" y="2258"/>
                  </a:lnTo>
                  <a:lnTo>
                    <a:pt x="506" y="2285"/>
                  </a:lnTo>
                  <a:lnTo>
                    <a:pt x="499" y="2311"/>
                  </a:lnTo>
                  <a:lnTo>
                    <a:pt x="486" y="2335"/>
                  </a:lnTo>
                  <a:lnTo>
                    <a:pt x="470" y="2354"/>
                  </a:lnTo>
                  <a:lnTo>
                    <a:pt x="449" y="2372"/>
                  </a:lnTo>
                  <a:lnTo>
                    <a:pt x="426" y="2383"/>
                  </a:lnTo>
                  <a:lnTo>
                    <a:pt x="401" y="2392"/>
                  </a:lnTo>
                  <a:lnTo>
                    <a:pt x="372" y="2394"/>
                  </a:lnTo>
                  <a:lnTo>
                    <a:pt x="345" y="2392"/>
                  </a:lnTo>
                  <a:lnTo>
                    <a:pt x="320" y="2383"/>
                  </a:lnTo>
                  <a:lnTo>
                    <a:pt x="297" y="2372"/>
                  </a:lnTo>
                  <a:lnTo>
                    <a:pt x="276" y="2354"/>
                  </a:lnTo>
                  <a:lnTo>
                    <a:pt x="260" y="2335"/>
                  </a:lnTo>
                  <a:lnTo>
                    <a:pt x="247" y="2311"/>
                  </a:lnTo>
                  <a:lnTo>
                    <a:pt x="240" y="2285"/>
                  </a:lnTo>
                  <a:lnTo>
                    <a:pt x="236" y="2258"/>
                  </a:lnTo>
                  <a:lnTo>
                    <a:pt x="233" y="2258"/>
                  </a:lnTo>
                  <a:lnTo>
                    <a:pt x="230" y="2285"/>
                  </a:lnTo>
                  <a:lnTo>
                    <a:pt x="222" y="2311"/>
                  </a:lnTo>
                  <a:lnTo>
                    <a:pt x="209" y="2335"/>
                  </a:lnTo>
                  <a:lnTo>
                    <a:pt x="192" y="2354"/>
                  </a:lnTo>
                  <a:lnTo>
                    <a:pt x="173" y="2372"/>
                  </a:lnTo>
                  <a:lnTo>
                    <a:pt x="149" y="2383"/>
                  </a:lnTo>
                  <a:lnTo>
                    <a:pt x="123" y="2392"/>
                  </a:lnTo>
                  <a:lnTo>
                    <a:pt x="96" y="2394"/>
                  </a:lnTo>
                  <a:lnTo>
                    <a:pt x="69" y="2392"/>
                  </a:lnTo>
                  <a:lnTo>
                    <a:pt x="43" y="2383"/>
                  </a:lnTo>
                  <a:lnTo>
                    <a:pt x="19" y="2372"/>
                  </a:lnTo>
                  <a:lnTo>
                    <a:pt x="0" y="2354"/>
                  </a:lnTo>
                  <a:lnTo>
                    <a:pt x="0" y="1702"/>
                  </a:lnTo>
                  <a:lnTo>
                    <a:pt x="39" y="1697"/>
                  </a:lnTo>
                  <a:lnTo>
                    <a:pt x="75" y="1685"/>
                  </a:lnTo>
                  <a:lnTo>
                    <a:pt x="109" y="1668"/>
                  </a:lnTo>
                  <a:lnTo>
                    <a:pt x="140" y="1648"/>
                  </a:lnTo>
                  <a:lnTo>
                    <a:pt x="168" y="1622"/>
                  </a:lnTo>
                  <a:lnTo>
                    <a:pt x="191" y="1593"/>
                  </a:lnTo>
                  <a:lnTo>
                    <a:pt x="210" y="1560"/>
                  </a:lnTo>
                  <a:lnTo>
                    <a:pt x="224" y="1526"/>
                  </a:lnTo>
                  <a:lnTo>
                    <a:pt x="234" y="1488"/>
                  </a:lnTo>
                  <a:lnTo>
                    <a:pt x="236" y="1448"/>
                  </a:lnTo>
                  <a:lnTo>
                    <a:pt x="236" y="208"/>
                  </a:lnTo>
                  <a:lnTo>
                    <a:pt x="234" y="172"/>
                  </a:lnTo>
                  <a:lnTo>
                    <a:pt x="227" y="137"/>
                  </a:lnTo>
                  <a:lnTo>
                    <a:pt x="215" y="105"/>
                  </a:lnTo>
                  <a:lnTo>
                    <a:pt x="199" y="74"/>
                  </a:lnTo>
                  <a:lnTo>
                    <a:pt x="178" y="46"/>
                  </a:lnTo>
                  <a:lnTo>
                    <a:pt x="155" y="21"/>
                  </a:lnTo>
                  <a:lnTo>
                    <a:pt x="128" y="0"/>
                  </a:lnTo>
                  <a:lnTo>
                    <a:pt x="438" y="0"/>
                  </a:lnTo>
                  <a:lnTo>
                    <a:pt x="47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38" name="Group 43"/>
          <p:cNvGrpSpPr/>
          <p:nvPr/>
        </p:nvGrpSpPr>
        <p:grpSpPr>
          <a:xfrm>
            <a:off x="1680882" y="4905458"/>
            <a:ext cx="2020117" cy="742999"/>
            <a:chOff x="1821180" y="2300869"/>
            <a:chExt cx="2020117" cy="742999"/>
          </a:xfrm>
        </p:grpSpPr>
        <p:sp>
          <p:nvSpPr>
            <p:cNvPr id="39"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0"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1" name="Group 46"/>
          <p:cNvGrpSpPr/>
          <p:nvPr/>
        </p:nvGrpSpPr>
        <p:grpSpPr>
          <a:xfrm>
            <a:off x="6322795" y="4905458"/>
            <a:ext cx="2020117" cy="742999"/>
            <a:chOff x="1821180" y="2300869"/>
            <a:chExt cx="2020117" cy="742999"/>
          </a:xfrm>
        </p:grpSpPr>
        <p:sp>
          <p:nvSpPr>
            <p:cNvPr id="42"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3"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4" name="Group 49"/>
          <p:cNvGrpSpPr/>
          <p:nvPr/>
        </p:nvGrpSpPr>
        <p:grpSpPr>
          <a:xfrm>
            <a:off x="4001838" y="4905458"/>
            <a:ext cx="2020117" cy="742999"/>
            <a:chOff x="1821180" y="2300869"/>
            <a:chExt cx="2020117" cy="742999"/>
          </a:xfrm>
        </p:grpSpPr>
        <p:sp>
          <p:nvSpPr>
            <p:cNvPr id="45"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6"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7" name="Group 52"/>
          <p:cNvGrpSpPr/>
          <p:nvPr/>
        </p:nvGrpSpPr>
        <p:grpSpPr>
          <a:xfrm>
            <a:off x="8643752" y="4905458"/>
            <a:ext cx="2020117" cy="742999"/>
            <a:chOff x="1821180" y="2300869"/>
            <a:chExt cx="2020117" cy="742999"/>
          </a:xfrm>
        </p:grpSpPr>
        <p:sp>
          <p:nvSpPr>
            <p:cNvPr id="48"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9"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accel="20000" decel="8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 calcmode="lin" valueType="num">
                                      <p:cBhvr>
                                        <p:cTn id="16" dur="500" fill="hold"/>
                                        <p:tgtEl>
                                          <p:spTgt spid="31"/>
                                        </p:tgtEl>
                                        <p:attrNameLst>
                                          <p:attrName>ppt_w</p:attrName>
                                        </p:attrNameLst>
                                      </p:cBhvr>
                                      <p:tavLst>
                                        <p:tav tm="0">
                                          <p:val>
                                            <p:fltVal val="0"/>
                                          </p:val>
                                        </p:tav>
                                        <p:tav tm="100000">
                                          <p:val>
                                            <p:strVal val="#ppt_w"/>
                                          </p:val>
                                        </p:tav>
                                      </p:tavLst>
                                    </p:anim>
                                    <p:anim calcmode="lin" valueType="num">
                                      <p:cBhvr>
                                        <p:cTn id="17" dur="500" fill="hold"/>
                                        <p:tgtEl>
                                          <p:spTgt spid="31"/>
                                        </p:tgtEl>
                                        <p:attrNameLst>
                                          <p:attrName>ppt_h</p:attrName>
                                        </p:attrNameLst>
                                      </p:cBhvr>
                                      <p:tavLst>
                                        <p:tav tm="0">
                                          <p:val>
                                            <p:fltVal val="0"/>
                                          </p:val>
                                        </p:tav>
                                        <p:tav tm="100000">
                                          <p:val>
                                            <p:strVal val="#ppt_h"/>
                                          </p:val>
                                        </p:tav>
                                      </p:tavLst>
                                    </p:anim>
                                    <p:animEffect transition="in" filter="fade">
                                      <p:cBhvr>
                                        <p:cTn id="18" dur="500"/>
                                        <p:tgtEl>
                                          <p:spTgt spid="31"/>
                                        </p:tgtEl>
                                      </p:cBhvr>
                                    </p:animEffect>
                                  </p:childTnLst>
                                </p:cTn>
                              </p:par>
                              <p:par>
                                <p:cTn id="19" presetID="2" presetClass="entr" presetSubtype="4" accel="20000" decel="80000" fill="hold" nodeType="with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additive="base">
                                        <p:cTn id="21" dur="500" fill="hold"/>
                                        <p:tgtEl>
                                          <p:spTgt spid="38"/>
                                        </p:tgtEl>
                                        <p:attrNameLst>
                                          <p:attrName>ppt_x</p:attrName>
                                        </p:attrNameLst>
                                      </p:cBhvr>
                                      <p:tavLst>
                                        <p:tav tm="0">
                                          <p:val>
                                            <p:strVal val="#ppt_x"/>
                                          </p:val>
                                        </p:tav>
                                        <p:tav tm="100000">
                                          <p:val>
                                            <p:strVal val="#ppt_x"/>
                                          </p:val>
                                        </p:tav>
                                      </p:tavLst>
                                    </p:anim>
                                    <p:anim calcmode="lin" valueType="num">
                                      <p:cBhvr additive="base">
                                        <p:cTn id="22" dur="500" fill="hold"/>
                                        <p:tgtEl>
                                          <p:spTgt spid="38"/>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1" accel="20000" decel="80000"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ppt_x"/>
                                          </p:val>
                                        </p:tav>
                                        <p:tav tm="100000">
                                          <p:val>
                                            <p:strVal val="#ppt_x"/>
                                          </p:val>
                                        </p:tav>
                                      </p:tavLst>
                                    </p:anim>
                                    <p:anim calcmode="lin" valueType="num">
                                      <p:cBhvr additive="base">
                                        <p:cTn id="27" dur="500" fill="hold"/>
                                        <p:tgtEl>
                                          <p:spTgt spid="11"/>
                                        </p:tgtEl>
                                        <p:attrNameLst>
                                          <p:attrName>ppt_y</p:attrName>
                                        </p:attrNameLst>
                                      </p:cBhvr>
                                      <p:tavLst>
                                        <p:tav tm="0">
                                          <p:val>
                                            <p:strVal val="0-#ppt_h/2"/>
                                          </p:val>
                                        </p:tav>
                                        <p:tav tm="100000">
                                          <p:val>
                                            <p:strVal val="#ppt_y"/>
                                          </p:val>
                                        </p:tav>
                                      </p:tavLst>
                                    </p:anim>
                                  </p:childTnLst>
                                </p:cTn>
                              </p:par>
                              <p:par>
                                <p:cTn id="28" presetID="2" presetClass="entr" presetSubtype="4" accel="20000" decel="8000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par>
                          <p:cTn id="32" fill="hold">
                            <p:stCondLst>
                              <p:cond delay="1500"/>
                            </p:stCondLst>
                            <p:childTnLst>
                              <p:par>
                                <p:cTn id="33" presetID="53" presetClass="entr" presetSubtype="16"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par>
                                <p:cTn id="38" presetID="2" presetClass="entr" presetSubtype="4" accel="20000" decel="80000" fill="hold" nodeType="withEffect">
                                  <p:stCondLst>
                                    <p:cond delay="0"/>
                                  </p:stCondLst>
                                  <p:childTnLst>
                                    <p:set>
                                      <p:cBhvr>
                                        <p:cTn id="39" dur="1" fill="hold">
                                          <p:stCondLst>
                                            <p:cond delay="0"/>
                                          </p:stCondLst>
                                        </p:cTn>
                                        <p:tgtEl>
                                          <p:spTgt spid="44"/>
                                        </p:tgtEl>
                                        <p:attrNameLst>
                                          <p:attrName>style.visibility</p:attrName>
                                        </p:attrNameLst>
                                      </p:cBhvr>
                                      <p:to>
                                        <p:strVal val="visible"/>
                                      </p:to>
                                    </p:set>
                                    <p:anim calcmode="lin" valueType="num">
                                      <p:cBhvr additive="base">
                                        <p:cTn id="40" dur="500" fill="hold"/>
                                        <p:tgtEl>
                                          <p:spTgt spid="44"/>
                                        </p:tgtEl>
                                        <p:attrNameLst>
                                          <p:attrName>ppt_x</p:attrName>
                                        </p:attrNameLst>
                                      </p:cBhvr>
                                      <p:tavLst>
                                        <p:tav tm="0">
                                          <p:val>
                                            <p:strVal val="#ppt_x"/>
                                          </p:val>
                                        </p:tav>
                                        <p:tav tm="100000">
                                          <p:val>
                                            <p:strVal val="#ppt_x"/>
                                          </p:val>
                                        </p:tav>
                                      </p:tavLst>
                                    </p:anim>
                                    <p:anim calcmode="lin" valueType="num">
                                      <p:cBhvr additive="base">
                                        <p:cTn id="41" dur="500" fill="hold"/>
                                        <p:tgtEl>
                                          <p:spTgt spid="44"/>
                                        </p:tgtEl>
                                        <p:attrNameLst>
                                          <p:attrName>ppt_y</p:attrName>
                                        </p:attrNameLst>
                                      </p:cBhvr>
                                      <p:tavLst>
                                        <p:tav tm="0">
                                          <p:val>
                                            <p:strVal val="1+#ppt_h/2"/>
                                          </p:val>
                                        </p:tav>
                                        <p:tav tm="100000">
                                          <p:val>
                                            <p:strVal val="#ppt_y"/>
                                          </p:val>
                                        </p:tav>
                                      </p:tavLst>
                                    </p:anim>
                                  </p:childTnLst>
                                </p:cTn>
                              </p:par>
                            </p:childTnLst>
                          </p:cTn>
                        </p:par>
                        <p:par>
                          <p:cTn id="42" fill="hold">
                            <p:stCondLst>
                              <p:cond delay="2000"/>
                            </p:stCondLst>
                            <p:childTnLst>
                              <p:par>
                                <p:cTn id="43" presetID="2" presetClass="entr" presetSubtype="1" accel="20000" decel="8000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additive="base">
                                        <p:cTn id="45" dur="500" fill="hold"/>
                                        <p:tgtEl>
                                          <p:spTgt spid="13"/>
                                        </p:tgtEl>
                                        <p:attrNameLst>
                                          <p:attrName>ppt_x</p:attrName>
                                        </p:attrNameLst>
                                      </p:cBhvr>
                                      <p:tavLst>
                                        <p:tav tm="0">
                                          <p:val>
                                            <p:strVal val="#ppt_x"/>
                                          </p:val>
                                        </p:tav>
                                        <p:tav tm="100000">
                                          <p:val>
                                            <p:strVal val="#ppt_x"/>
                                          </p:val>
                                        </p:tav>
                                      </p:tavLst>
                                    </p:anim>
                                    <p:anim calcmode="lin" valueType="num">
                                      <p:cBhvr additive="base">
                                        <p:cTn id="46" dur="500" fill="hold"/>
                                        <p:tgtEl>
                                          <p:spTgt spid="13"/>
                                        </p:tgtEl>
                                        <p:attrNameLst>
                                          <p:attrName>ppt_y</p:attrName>
                                        </p:attrNameLst>
                                      </p:cBhvr>
                                      <p:tavLst>
                                        <p:tav tm="0">
                                          <p:val>
                                            <p:strVal val="0-#ppt_h/2"/>
                                          </p:val>
                                        </p:tav>
                                        <p:tav tm="100000">
                                          <p:val>
                                            <p:strVal val="#ppt_y"/>
                                          </p:val>
                                        </p:tav>
                                      </p:tavLst>
                                    </p:anim>
                                  </p:childTnLst>
                                </p:cTn>
                              </p:par>
                              <p:par>
                                <p:cTn id="47" presetID="2" presetClass="entr" presetSubtype="4" accel="20000" decel="8000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additive="base">
                                        <p:cTn id="49" dur="500" fill="hold"/>
                                        <p:tgtEl>
                                          <p:spTgt spid="12"/>
                                        </p:tgtEl>
                                        <p:attrNameLst>
                                          <p:attrName>ppt_x</p:attrName>
                                        </p:attrNameLst>
                                      </p:cBhvr>
                                      <p:tavLst>
                                        <p:tav tm="0">
                                          <p:val>
                                            <p:strVal val="#ppt_x"/>
                                          </p:val>
                                        </p:tav>
                                        <p:tav tm="100000">
                                          <p:val>
                                            <p:strVal val="#ppt_x"/>
                                          </p:val>
                                        </p:tav>
                                      </p:tavLst>
                                    </p:anim>
                                    <p:anim calcmode="lin" valueType="num">
                                      <p:cBhvr additive="base">
                                        <p:cTn id="50" dur="500" fill="hold"/>
                                        <p:tgtEl>
                                          <p:spTgt spid="12"/>
                                        </p:tgtEl>
                                        <p:attrNameLst>
                                          <p:attrName>ppt_y</p:attrName>
                                        </p:attrNameLst>
                                      </p:cBhvr>
                                      <p:tavLst>
                                        <p:tav tm="0">
                                          <p:val>
                                            <p:strVal val="1+#ppt_h/2"/>
                                          </p:val>
                                        </p:tav>
                                        <p:tav tm="100000">
                                          <p:val>
                                            <p:strVal val="#ppt_y"/>
                                          </p:val>
                                        </p:tav>
                                      </p:tavLst>
                                    </p:anim>
                                  </p:childTnLst>
                                </p:cTn>
                              </p:par>
                            </p:childTnLst>
                          </p:cTn>
                        </p:par>
                        <p:par>
                          <p:cTn id="51" fill="hold">
                            <p:stCondLst>
                              <p:cond delay="2500"/>
                            </p:stCondLst>
                            <p:childTnLst>
                              <p:par>
                                <p:cTn id="52" presetID="53" presetClass="entr" presetSubtype="16"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p:cTn id="54" dur="500" fill="hold"/>
                                        <p:tgtEl>
                                          <p:spTgt spid="16"/>
                                        </p:tgtEl>
                                        <p:attrNameLst>
                                          <p:attrName>ppt_w</p:attrName>
                                        </p:attrNameLst>
                                      </p:cBhvr>
                                      <p:tavLst>
                                        <p:tav tm="0">
                                          <p:val>
                                            <p:fltVal val="0"/>
                                          </p:val>
                                        </p:tav>
                                        <p:tav tm="100000">
                                          <p:val>
                                            <p:strVal val="#ppt_w"/>
                                          </p:val>
                                        </p:tav>
                                      </p:tavLst>
                                    </p:anim>
                                    <p:anim calcmode="lin" valueType="num">
                                      <p:cBhvr>
                                        <p:cTn id="55" dur="500" fill="hold"/>
                                        <p:tgtEl>
                                          <p:spTgt spid="16"/>
                                        </p:tgtEl>
                                        <p:attrNameLst>
                                          <p:attrName>ppt_h</p:attrName>
                                        </p:attrNameLst>
                                      </p:cBhvr>
                                      <p:tavLst>
                                        <p:tav tm="0">
                                          <p:val>
                                            <p:fltVal val="0"/>
                                          </p:val>
                                        </p:tav>
                                        <p:tav tm="100000">
                                          <p:val>
                                            <p:strVal val="#ppt_h"/>
                                          </p:val>
                                        </p:tav>
                                      </p:tavLst>
                                    </p:anim>
                                    <p:animEffect transition="in" filter="fade">
                                      <p:cBhvr>
                                        <p:cTn id="56" dur="500"/>
                                        <p:tgtEl>
                                          <p:spTgt spid="16"/>
                                        </p:tgtEl>
                                      </p:cBhvr>
                                    </p:animEffect>
                                  </p:childTnLst>
                                </p:cTn>
                              </p:par>
                              <p:par>
                                <p:cTn id="57" presetID="2" presetClass="entr" presetSubtype="4" accel="20000" decel="80000" fill="hold" nodeType="with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additive="base">
                                        <p:cTn id="59" dur="500" fill="hold"/>
                                        <p:tgtEl>
                                          <p:spTgt spid="41"/>
                                        </p:tgtEl>
                                        <p:attrNameLst>
                                          <p:attrName>ppt_x</p:attrName>
                                        </p:attrNameLst>
                                      </p:cBhvr>
                                      <p:tavLst>
                                        <p:tav tm="0">
                                          <p:val>
                                            <p:strVal val="#ppt_x"/>
                                          </p:val>
                                        </p:tav>
                                        <p:tav tm="100000">
                                          <p:val>
                                            <p:strVal val="#ppt_x"/>
                                          </p:val>
                                        </p:tav>
                                      </p:tavLst>
                                    </p:anim>
                                    <p:anim calcmode="lin" valueType="num">
                                      <p:cBhvr additive="base">
                                        <p:cTn id="60" dur="500" fill="hold"/>
                                        <p:tgtEl>
                                          <p:spTgt spid="41"/>
                                        </p:tgtEl>
                                        <p:attrNameLst>
                                          <p:attrName>ppt_y</p:attrName>
                                        </p:attrNameLst>
                                      </p:cBhvr>
                                      <p:tavLst>
                                        <p:tav tm="0">
                                          <p:val>
                                            <p:strVal val="1+#ppt_h/2"/>
                                          </p:val>
                                        </p:tav>
                                        <p:tav tm="100000">
                                          <p:val>
                                            <p:strVal val="#ppt_y"/>
                                          </p:val>
                                        </p:tav>
                                      </p:tavLst>
                                    </p:anim>
                                  </p:childTnLst>
                                </p:cTn>
                              </p:par>
                            </p:childTnLst>
                          </p:cTn>
                        </p:par>
                        <p:par>
                          <p:cTn id="61" fill="hold">
                            <p:stCondLst>
                              <p:cond delay="3000"/>
                            </p:stCondLst>
                            <p:childTnLst>
                              <p:par>
                                <p:cTn id="62" presetID="2" presetClass="entr" presetSubtype="1" accel="20000" decel="80000"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ppt_x"/>
                                          </p:val>
                                        </p:tav>
                                        <p:tav tm="100000">
                                          <p:val>
                                            <p:strVal val="#ppt_x"/>
                                          </p:val>
                                        </p:tav>
                                      </p:tavLst>
                                    </p:anim>
                                    <p:anim calcmode="lin" valueType="num">
                                      <p:cBhvr additive="base">
                                        <p:cTn id="65" dur="500" fill="hold"/>
                                        <p:tgtEl>
                                          <p:spTgt spid="15"/>
                                        </p:tgtEl>
                                        <p:attrNameLst>
                                          <p:attrName>ppt_y</p:attrName>
                                        </p:attrNameLst>
                                      </p:cBhvr>
                                      <p:tavLst>
                                        <p:tav tm="0">
                                          <p:val>
                                            <p:strVal val="0-#ppt_h/2"/>
                                          </p:val>
                                        </p:tav>
                                        <p:tav tm="100000">
                                          <p:val>
                                            <p:strVal val="#ppt_y"/>
                                          </p:val>
                                        </p:tav>
                                      </p:tavLst>
                                    </p:anim>
                                  </p:childTnLst>
                                </p:cTn>
                              </p:par>
                              <p:par>
                                <p:cTn id="66" presetID="2" presetClass="entr" presetSubtype="4" accel="20000" decel="80000" fill="hold" grpId="0" nodeType="withEffect">
                                  <p:stCondLst>
                                    <p:cond delay="0"/>
                                  </p:stCondLst>
                                  <p:childTnLst>
                                    <p:set>
                                      <p:cBhvr>
                                        <p:cTn id="67" dur="1" fill="hold">
                                          <p:stCondLst>
                                            <p:cond delay="0"/>
                                          </p:stCondLst>
                                        </p:cTn>
                                        <p:tgtEl>
                                          <p:spTgt spid="14"/>
                                        </p:tgtEl>
                                        <p:attrNameLst>
                                          <p:attrName>style.visibility</p:attrName>
                                        </p:attrNameLst>
                                      </p:cBhvr>
                                      <p:to>
                                        <p:strVal val="visible"/>
                                      </p:to>
                                    </p:set>
                                    <p:anim calcmode="lin" valueType="num">
                                      <p:cBhvr additive="base">
                                        <p:cTn id="68" dur="500" fill="hold"/>
                                        <p:tgtEl>
                                          <p:spTgt spid="14"/>
                                        </p:tgtEl>
                                        <p:attrNameLst>
                                          <p:attrName>ppt_x</p:attrName>
                                        </p:attrNameLst>
                                      </p:cBhvr>
                                      <p:tavLst>
                                        <p:tav tm="0">
                                          <p:val>
                                            <p:strVal val="#ppt_x"/>
                                          </p:val>
                                        </p:tav>
                                        <p:tav tm="100000">
                                          <p:val>
                                            <p:strVal val="#ppt_x"/>
                                          </p:val>
                                        </p:tav>
                                      </p:tavLst>
                                    </p:anim>
                                    <p:anim calcmode="lin" valueType="num">
                                      <p:cBhvr additive="base">
                                        <p:cTn id="69" dur="500" fill="hold"/>
                                        <p:tgtEl>
                                          <p:spTgt spid="14"/>
                                        </p:tgtEl>
                                        <p:attrNameLst>
                                          <p:attrName>ppt_y</p:attrName>
                                        </p:attrNameLst>
                                      </p:cBhvr>
                                      <p:tavLst>
                                        <p:tav tm="0">
                                          <p:val>
                                            <p:strVal val="1+#ppt_h/2"/>
                                          </p:val>
                                        </p:tav>
                                        <p:tav tm="100000">
                                          <p:val>
                                            <p:strVal val="#ppt_y"/>
                                          </p:val>
                                        </p:tav>
                                      </p:tavLst>
                                    </p:anim>
                                  </p:childTnLst>
                                </p:cTn>
                              </p:par>
                            </p:childTnLst>
                          </p:cTn>
                        </p:par>
                        <p:par>
                          <p:cTn id="70" fill="hold">
                            <p:stCondLst>
                              <p:cond delay="3500"/>
                            </p:stCondLst>
                            <p:childTnLst>
                              <p:par>
                                <p:cTn id="71" presetID="53" presetClass="entr" presetSubtype="16" fill="hold"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500" fill="hold"/>
                                        <p:tgtEl>
                                          <p:spTgt spid="24"/>
                                        </p:tgtEl>
                                        <p:attrNameLst>
                                          <p:attrName>ppt_w</p:attrName>
                                        </p:attrNameLst>
                                      </p:cBhvr>
                                      <p:tavLst>
                                        <p:tav tm="0">
                                          <p:val>
                                            <p:fltVal val="0"/>
                                          </p:val>
                                        </p:tav>
                                        <p:tav tm="100000">
                                          <p:val>
                                            <p:strVal val="#ppt_w"/>
                                          </p:val>
                                        </p:tav>
                                      </p:tavLst>
                                    </p:anim>
                                    <p:anim calcmode="lin" valueType="num">
                                      <p:cBhvr>
                                        <p:cTn id="74" dur="500" fill="hold"/>
                                        <p:tgtEl>
                                          <p:spTgt spid="24"/>
                                        </p:tgtEl>
                                        <p:attrNameLst>
                                          <p:attrName>ppt_h</p:attrName>
                                        </p:attrNameLst>
                                      </p:cBhvr>
                                      <p:tavLst>
                                        <p:tav tm="0">
                                          <p:val>
                                            <p:fltVal val="0"/>
                                          </p:val>
                                        </p:tav>
                                        <p:tav tm="100000">
                                          <p:val>
                                            <p:strVal val="#ppt_h"/>
                                          </p:val>
                                        </p:tav>
                                      </p:tavLst>
                                    </p:anim>
                                    <p:animEffect transition="in" filter="fade">
                                      <p:cBhvr>
                                        <p:cTn id="75" dur="500"/>
                                        <p:tgtEl>
                                          <p:spTgt spid="24"/>
                                        </p:tgtEl>
                                      </p:cBhvr>
                                    </p:animEffect>
                                  </p:childTnLst>
                                </p:cTn>
                              </p:par>
                              <p:par>
                                <p:cTn id="76" presetID="2" presetClass="entr" presetSubtype="4" accel="20000" decel="80000" fill="hold" nodeType="withEffect">
                                  <p:stCondLst>
                                    <p:cond delay="0"/>
                                  </p:stCondLst>
                                  <p:childTnLst>
                                    <p:set>
                                      <p:cBhvr>
                                        <p:cTn id="77" dur="1" fill="hold">
                                          <p:stCondLst>
                                            <p:cond delay="0"/>
                                          </p:stCondLst>
                                        </p:cTn>
                                        <p:tgtEl>
                                          <p:spTgt spid="47"/>
                                        </p:tgtEl>
                                        <p:attrNameLst>
                                          <p:attrName>style.visibility</p:attrName>
                                        </p:attrNameLst>
                                      </p:cBhvr>
                                      <p:to>
                                        <p:strVal val="visible"/>
                                      </p:to>
                                    </p:set>
                                    <p:anim calcmode="lin" valueType="num">
                                      <p:cBhvr additive="base">
                                        <p:cTn id="78" dur="500" fill="hold"/>
                                        <p:tgtEl>
                                          <p:spTgt spid="47"/>
                                        </p:tgtEl>
                                        <p:attrNameLst>
                                          <p:attrName>ppt_x</p:attrName>
                                        </p:attrNameLst>
                                      </p:cBhvr>
                                      <p:tavLst>
                                        <p:tav tm="0">
                                          <p:val>
                                            <p:strVal val="#ppt_x"/>
                                          </p:val>
                                        </p:tav>
                                        <p:tav tm="100000">
                                          <p:val>
                                            <p:strVal val="#ppt_x"/>
                                          </p:val>
                                        </p:tav>
                                      </p:tavLst>
                                    </p:anim>
                                    <p:anim calcmode="lin" valueType="num">
                                      <p:cBhvr additive="base">
                                        <p:cTn id="79"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sp>
        <p:nvSpPr>
          <p:cNvPr id="8" name="对角圆角矩形 8"/>
          <p:cNvSpPr/>
          <p:nvPr/>
        </p:nvSpPr>
        <p:spPr>
          <a:xfrm flipH="1">
            <a:off x="4664591" y="2346130"/>
            <a:ext cx="1459229" cy="1459059"/>
          </a:xfrm>
          <a:prstGeom prst="round2DiagRect">
            <a:avLst>
              <a:gd name="adj1" fmla="val 31271"/>
              <a:gd name="adj2" fmla="val 0"/>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9" name="对角圆角矩形 11"/>
          <p:cNvSpPr/>
          <p:nvPr/>
        </p:nvSpPr>
        <p:spPr>
          <a:xfrm>
            <a:off x="6241704" y="2346130"/>
            <a:ext cx="1459229" cy="1459059"/>
          </a:xfrm>
          <a:prstGeom prst="round2DiagRect">
            <a:avLst>
              <a:gd name="adj1" fmla="val 31271"/>
              <a:gd name="adj2" fmla="val 0"/>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0" name="任意多边形 14"/>
          <p:cNvSpPr/>
          <p:nvPr/>
        </p:nvSpPr>
        <p:spPr>
          <a:xfrm>
            <a:off x="6241704" y="3913183"/>
            <a:ext cx="1459229" cy="1459058"/>
          </a:xfrm>
          <a:custGeom>
            <a:avLst/>
            <a:gdLst>
              <a:gd name="connsiteX0" fmla="*/ 0 w 1047750"/>
              <a:gd name="connsiteY0" fmla="*/ 0 h 1047750"/>
              <a:gd name="connsiteX1" fmla="*/ 720108 w 1047750"/>
              <a:gd name="connsiteY1" fmla="*/ 0 h 1047750"/>
              <a:gd name="connsiteX2" fmla="*/ 1047750 w 1047750"/>
              <a:gd name="connsiteY2" fmla="*/ 327642 h 1047750"/>
              <a:gd name="connsiteX3" fmla="*/ 1047750 w 1047750"/>
              <a:gd name="connsiteY3" fmla="*/ 1047750 h 1047750"/>
              <a:gd name="connsiteX4" fmla="*/ 327642 w 1047750"/>
              <a:gd name="connsiteY4" fmla="*/ 1047750 h 1047750"/>
              <a:gd name="connsiteX5" fmla="*/ 0 w 1047750"/>
              <a:gd name="connsiteY5" fmla="*/ 720108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0" h="1047750">
                <a:moveTo>
                  <a:pt x="0" y="0"/>
                </a:moveTo>
                <a:lnTo>
                  <a:pt x="720108" y="0"/>
                </a:lnTo>
                <a:cubicBezTo>
                  <a:pt x="901060" y="0"/>
                  <a:pt x="1047750" y="146690"/>
                  <a:pt x="1047750" y="327642"/>
                </a:cubicBezTo>
                <a:lnTo>
                  <a:pt x="1047750" y="1047750"/>
                </a:lnTo>
                <a:lnTo>
                  <a:pt x="327642" y="1047750"/>
                </a:lnTo>
                <a:cubicBezTo>
                  <a:pt x="146690" y="1047750"/>
                  <a:pt x="0" y="901060"/>
                  <a:pt x="0" y="720108"/>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1" name="任意多边形 17"/>
          <p:cNvSpPr/>
          <p:nvPr/>
        </p:nvSpPr>
        <p:spPr>
          <a:xfrm>
            <a:off x="4664595" y="3900827"/>
            <a:ext cx="1459225" cy="1459058"/>
          </a:xfrm>
          <a:custGeom>
            <a:avLst/>
            <a:gdLst>
              <a:gd name="connsiteX0" fmla="*/ 327642 w 1047750"/>
              <a:gd name="connsiteY0" fmla="*/ 0 h 1047750"/>
              <a:gd name="connsiteX1" fmla="*/ 1047750 w 1047750"/>
              <a:gd name="connsiteY1" fmla="*/ 0 h 1047750"/>
              <a:gd name="connsiteX2" fmla="*/ 1047750 w 1047750"/>
              <a:gd name="connsiteY2" fmla="*/ 720108 h 1047750"/>
              <a:gd name="connsiteX3" fmla="*/ 720108 w 1047750"/>
              <a:gd name="connsiteY3" fmla="*/ 1047750 h 1047750"/>
              <a:gd name="connsiteX4" fmla="*/ 0 w 1047750"/>
              <a:gd name="connsiteY4" fmla="*/ 1047750 h 1047750"/>
              <a:gd name="connsiteX5" fmla="*/ 0 w 1047750"/>
              <a:gd name="connsiteY5" fmla="*/ 327642 h 1047750"/>
              <a:gd name="connsiteX6" fmla="*/ 327642 w 1047750"/>
              <a:gd name="connsiteY6"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0" h="1047750">
                <a:moveTo>
                  <a:pt x="327642" y="0"/>
                </a:moveTo>
                <a:lnTo>
                  <a:pt x="1047750" y="0"/>
                </a:lnTo>
                <a:lnTo>
                  <a:pt x="1047750" y="720108"/>
                </a:lnTo>
                <a:cubicBezTo>
                  <a:pt x="1047750" y="901060"/>
                  <a:pt x="901060" y="1047750"/>
                  <a:pt x="720108" y="1047750"/>
                </a:cubicBezTo>
                <a:lnTo>
                  <a:pt x="0" y="1047750"/>
                </a:lnTo>
                <a:lnTo>
                  <a:pt x="0" y="327642"/>
                </a:lnTo>
                <a:cubicBezTo>
                  <a:pt x="0" y="146690"/>
                  <a:pt x="146690" y="0"/>
                  <a:pt x="327642"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2" name="文本框 112"/>
          <p:cNvSpPr txBox="1"/>
          <p:nvPr/>
        </p:nvSpPr>
        <p:spPr>
          <a:xfrm>
            <a:off x="8087350" y="2203118"/>
            <a:ext cx="3290625" cy="1322864"/>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3" name="文本框 113"/>
          <p:cNvSpPr txBox="1"/>
          <p:nvPr/>
        </p:nvSpPr>
        <p:spPr>
          <a:xfrm>
            <a:off x="8073016" y="4241686"/>
            <a:ext cx="3290625" cy="1322864"/>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4" name="文本框 114"/>
          <p:cNvSpPr txBox="1"/>
          <p:nvPr/>
        </p:nvSpPr>
        <p:spPr>
          <a:xfrm>
            <a:off x="998007" y="2244683"/>
            <a:ext cx="3290625" cy="1322864"/>
          </a:xfrm>
          <a:prstGeom prst="rect">
            <a:avLst/>
          </a:prstGeom>
          <a:noFill/>
        </p:spPr>
        <p:txBody>
          <a:bodyPr wrap="square" lIns="121338" tIns="60675" rIns="121338" bIns="60675">
            <a:spAutoFit/>
          </a:bodyPr>
          <a:lstStyle/>
          <a:p>
            <a:pPr algn="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algn="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5" name="文本框 115"/>
          <p:cNvSpPr txBox="1"/>
          <p:nvPr/>
        </p:nvSpPr>
        <p:spPr>
          <a:xfrm>
            <a:off x="983673" y="4283244"/>
            <a:ext cx="3290625" cy="1322864"/>
          </a:xfrm>
          <a:prstGeom prst="rect">
            <a:avLst/>
          </a:prstGeom>
          <a:noFill/>
        </p:spPr>
        <p:txBody>
          <a:bodyPr wrap="square" lIns="121338" tIns="60675" rIns="121338" bIns="60675">
            <a:spAutoFit/>
          </a:bodyPr>
          <a:lstStyle/>
          <a:p>
            <a:pPr algn="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algn="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right)">
                                      <p:cBhvr>
                                        <p:cTn id="15" dur="500"/>
                                        <p:tgtEl>
                                          <p:spTgt spid="14"/>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right)">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19"/>
          <p:cNvGrpSpPr/>
          <p:nvPr/>
        </p:nvGrpSpPr>
        <p:grpSpPr>
          <a:xfrm>
            <a:off x="2736831" y="5118284"/>
            <a:ext cx="554973" cy="554973"/>
            <a:chOff x="1317547" y="9426006"/>
            <a:chExt cx="914400" cy="914400"/>
          </a:xfrm>
          <a:solidFill>
            <a:srgbClr val="C2E1B8"/>
          </a:solidFill>
        </p:grpSpPr>
        <p:sp>
          <p:nvSpPr>
            <p:cNvPr id="29" name="Shape 2630"/>
            <p:cNvSpPr/>
            <p:nvPr/>
          </p:nvSpPr>
          <p:spPr>
            <a:xfrm>
              <a:off x="1551724" y="9660051"/>
              <a:ext cx="446045" cy="446310"/>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grpFill/>
            <a:ln w="12700">
              <a:miter lim="400000"/>
            </a:ln>
          </p:spPr>
          <p:txBody>
            <a:bodyPr lIns="19507" tIns="19507" rIns="19507" bIns="19507" anchor="ctr"/>
            <a:p>
              <a:pPr algn="ctr" defTabSz="234315">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600">
                <a:solidFill>
                  <a:schemeClr val="bg1">
                    <a:lumMod val="50000"/>
                  </a:schemeClr>
                </a:solidFill>
                <a:latin typeface="Arial" panose="020B0604020202020204"/>
                <a:ea typeface="Arial" panose="020B0604020202020204"/>
                <a:cs typeface="Arial" panose="020B0604020202020204"/>
              </a:endParaRPr>
            </a:p>
          </p:txBody>
        </p:sp>
        <p:sp>
          <p:nvSpPr>
            <p:cNvPr id="26" name="Oval 20"/>
            <p:cNvSpPr/>
            <p:nvPr/>
          </p:nvSpPr>
          <p:spPr>
            <a:xfrm>
              <a:off x="1317547" y="9426006"/>
              <a:ext cx="914400" cy="914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a:solidFill>
                  <a:schemeClr val="bg1">
                    <a:lumMod val="50000"/>
                  </a:schemeClr>
                </a:solidFill>
              </a:endParaRPr>
            </a:p>
          </p:txBody>
        </p:sp>
      </p:grpSp>
      <p:sp>
        <p:nvSpPr>
          <p:cNvPr id="20" name="TextBox 8"/>
          <p:cNvSpPr txBox="1"/>
          <p:nvPr/>
        </p:nvSpPr>
        <p:spPr>
          <a:xfrm>
            <a:off x="2736850" y="4608830"/>
            <a:ext cx="2632710" cy="107632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完全信息</a:t>
            </a:r>
            <a:endParaRPr lang="zh-CN" altLang="en-US" sz="3200" b="1" dirty="0">
              <a:solidFill>
                <a:schemeClr val="tx1">
                  <a:lumMod val="85000"/>
                  <a:lumOff val="15000"/>
                </a:schemeClr>
              </a:solidFill>
              <a:cs typeface="+mn-ea"/>
              <a:sym typeface="+mn-lt"/>
            </a:endParaRPr>
          </a:p>
          <a:p>
            <a:pPr algn="dist"/>
            <a:r>
              <a:rPr lang="zh-CN" altLang="en-US" sz="3200" b="1" dirty="0">
                <a:solidFill>
                  <a:schemeClr val="tx1">
                    <a:lumMod val="85000"/>
                    <a:lumOff val="15000"/>
                  </a:schemeClr>
                </a:solidFill>
                <a:cs typeface="+mn-ea"/>
                <a:sym typeface="+mn-lt"/>
              </a:rPr>
              <a:t>静态博弈模型</a:t>
            </a:r>
            <a:endParaRPr lang="zh-CN" altLang="en-US" sz="3200" b="1" dirty="0">
              <a:solidFill>
                <a:schemeClr val="tx1">
                  <a:lumMod val="85000"/>
                  <a:lumOff val="15000"/>
                </a:schemeClr>
              </a:solidFill>
              <a:cs typeface="+mn-ea"/>
              <a:sym typeface="+mn-lt"/>
            </a:endParaRPr>
          </a:p>
        </p:txBody>
      </p:sp>
      <p:grpSp>
        <p:nvGrpSpPr>
          <p:cNvPr id="32" name="Group 19"/>
          <p:cNvGrpSpPr/>
          <p:nvPr/>
        </p:nvGrpSpPr>
        <p:grpSpPr>
          <a:xfrm>
            <a:off x="7407891" y="2749099"/>
            <a:ext cx="554973" cy="554973"/>
            <a:chOff x="1317547" y="9426006"/>
            <a:chExt cx="914400" cy="914400"/>
          </a:xfrm>
          <a:solidFill>
            <a:srgbClr val="C2E1B8"/>
          </a:solidFill>
        </p:grpSpPr>
        <p:sp>
          <p:nvSpPr>
            <p:cNvPr id="33" name="Oval 20"/>
            <p:cNvSpPr/>
            <p:nvPr/>
          </p:nvSpPr>
          <p:spPr>
            <a:xfrm>
              <a:off x="1317547" y="9426006"/>
              <a:ext cx="914400" cy="914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
                <a:solidFill>
                  <a:schemeClr val="bg1">
                    <a:lumMod val="50000"/>
                  </a:schemeClr>
                </a:solidFill>
              </a:endParaRPr>
            </a:p>
          </p:txBody>
        </p:sp>
        <p:sp>
          <p:nvSpPr>
            <p:cNvPr id="34" name="Shape 2630"/>
            <p:cNvSpPr/>
            <p:nvPr/>
          </p:nvSpPr>
          <p:spPr>
            <a:xfrm>
              <a:off x="1551724" y="9660051"/>
              <a:ext cx="446045" cy="446310"/>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grpFill/>
            <a:ln w="12700">
              <a:miter lim="400000"/>
            </a:ln>
          </p:spPr>
          <p:txBody>
            <a:bodyPr lIns="19507" tIns="19507" rIns="19507" bIns="19507" anchor="ctr"/>
            <a:lstStyle/>
            <a:p>
              <a:pPr algn="ctr" defTabSz="234315">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600">
                <a:solidFill>
                  <a:schemeClr val="bg1">
                    <a:lumMod val="50000"/>
                  </a:schemeClr>
                </a:solidFill>
                <a:latin typeface="Arial" panose="020B0604020202020204"/>
                <a:ea typeface="Arial" panose="020B0604020202020204"/>
                <a:cs typeface="Arial" panose="020B0604020202020204"/>
              </a:endParaRPr>
            </a:p>
          </p:txBody>
        </p:sp>
      </p:grpSp>
      <p:sp>
        <p:nvSpPr>
          <p:cNvPr id="7" name="矩形 6"/>
          <p:cNvSpPr/>
          <p:nvPr/>
        </p:nvSpPr>
        <p:spPr>
          <a:xfrm>
            <a:off x="6504305" y="0"/>
            <a:ext cx="5687695" cy="164846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221585" y="660785"/>
            <a:ext cx="4104101" cy="769441"/>
          </a:xfrm>
          <a:prstGeom prst="rect">
            <a:avLst/>
          </a:prstGeom>
        </p:spPr>
        <p:txBody>
          <a:bodyPr wrap="square">
            <a:spAutoFit/>
          </a:bodyPr>
          <a:lstStyle/>
          <a:p>
            <a:pPr algn="dist"/>
            <a:r>
              <a:rPr lang="zh-CN" altLang="en-US" sz="4400" b="1" dirty="0">
                <a:solidFill>
                  <a:schemeClr val="bg1"/>
                </a:solidFill>
                <a:cs typeface="+mn-ea"/>
                <a:sym typeface="+mn-lt"/>
              </a:rPr>
              <a:t>目录</a:t>
            </a:r>
            <a:r>
              <a:rPr lang="en-US" altLang="zh-CN" sz="4400" b="1" dirty="0">
                <a:solidFill>
                  <a:schemeClr val="bg1"/>
                </a:solidFill>
                <a:cs typeface="+mn-ea"/>
                <a:sym typeface="+mn-lt"/>
              </a:rPr>
              <a:t>/content</a:t>
            </a:r>
            <a:endParaRPr lang="zh-CN" altLang="en-US" sz="4400" b="1" dirty="0">
              <a:solidFill>
                <a:schemeClr val="bg1"/>
              </a:solidFill>
              <a:cs typeface="+mn-ea"/>
              <a:sym typeface="+mn-lt"/>
            </a:endParaRPr>
          </a:p>
        </p:txBody>
      </p:sp>
      <p:sp>
        <p:nvSpPr>
          <p:cNvPr id="10" name="TextBox 8"/>
          <p:cNvSpPr txBox="1"/>
          <p:nvPr/>
        </p:nvSpPr>
        <p:spPr>
          <a:xfrm>
            <a:off x="2736888" y="2471132"/>
            <a:ext cx="2397993" cy="58356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研究背景</a:t>
            </a:r>
            <a:endParaRPr lang="zh-CN" altLang="en-US" sz="3200" b="1" dirty="0">
              <a:solidFill>
                <a:schemeClr val="tx1">
                  <a:lumMod val="85000"/>
                  <a:lumOff val="15000"/>
                </a:schemeClr>
              </a:solidFill>
              <a:cs typeface="+mn-ea"/>
              <a:sym typeface="+mn-lt"/>
            </a:endParaRPr>
          </a:p>
        </p:txBody>
      </p:sp>
      <p:sp>
        <p:nvSpPr>
          <p:cNvPr id="15" name="矩形 14"/>
          <p:cNvSpPr/>
          <p:nvPr/>
        </p:nvSpPr>
        <p:spPr>
          <a:xfrm>
            <a:off x="1909124" y="2368315"/>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1</a:t>
            </a:r>
            <a:endParaRPr lang="zh-CN" altLang="en-US" sz="2800" b="1" dirty="0"/>
          </a:p>
        </p:txBody>
      </p:sp>
      <p:sp>
        <p:nvSpPr>
          <p:cNvPr id="17" name="TextBox 8"/>
          <p:cNvSpPr txBox="1"/>
          <p:nvPr/>
        </p:nvSpPr>
        <p:spPr>
          <a:xfrm>
            <a:off x="7383145" y="2225040"/>
            <a:ext cx="2678430" cy="107632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完全信息</a:t>
            </a:r>
            <a:endParaRPr lang="zh-CN" altLang="en-US" sz="3200" b="1" dirty="0">
              <a:solidFill>
                <a:schemeClr val="tx1">
                  <a:lumMod val="85000"/>
                  <a:lumOff val="15000"/>
                </a:schemeClr>
              </a:solidFill>
              <a:cs typeface="+mn-ea"/>
              <a:sym typeface="+mn-lt"/>
            </a:endParaRPr>
          </a:p>
          <a:p>
            <a:pPr algn="dist"/>
            <a:r>
              <a:rPr lang="zh-CN" altLang="en-US" sz="3200" b="1" dirty="0">
                <a:solidFill>
                  <a:schemeClr val="tx1">
                    <a:lumMod val="85000"/>
                    <a:lumOff val="15000"/>
                  </a:schemeClr>
                </a:solidFill>
                <a:cs typeface="+mn-ea"/>
                <a:sym typeface="+mn-lt"/>
              </a:rPr>
              <a:t>动态博弈模型</a:t>
            </a:r>
            <a:endParaRPr lang="zh-CN" altLang="en-US" sz="3200" b="1" dirty="0">
              <a:solidFill>
                <a:schemeClr val="tx1">
                  <a:lumMod val="85000"/>
                  <a:lumOff val="15000"/>
                </a:schemeClr>
              </a:solidFill>
              <a:cs typeface="+mn-ea"/>
              <a:sym typeface="+mn-lt"/>
            </a:endParaRPr>
          </a:p>
        </p:txBody>
      </p:sp>
      <p:sp>
        <p:nvSpPr>
          <p:cNvPr id="18" name="矩形 17"/>
          <p:cNvSpPr/>
          <p:nvPr/>
        </p:nvSpPr>
        <p:spPr>
          <a:xfrm>
            <a:off x="1908836" y="3584975"/>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2</a:t>
            </a:r>
            <a:endParaRPr lang="zh-CN" altLang="en-US" sz="2800" b="1" dirty="0"/>
          </a:p>
        </p:txBody>
      </p:sp>
      <p:sp>
        <p:nvSpPr>
          <p:cNvPr id="21" name="矩形 20"/>
          <p:cNvSpPr/>
          <p:nvPr/>
        </p:nvSpPr>
        <p:spPr>
          <a:xfrm>
            <a:off x="1909124" y="4802727"/>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3</a:t>
            </a:r>
            <a:endParaRPr lang="zh-CN" altLang="en-US" sz="2800" b="1" dirty="0"/>
          </a:p>
        </p:txBody>
      </p:sp>
      <p:sp>
        <p:nvSpPr>
          <p:cNvPr id="23" name="TextBox 8"/>
          <p:cNvSpPr txBox="1"/>
          <p:nvPr/>
        </p:nvSpPr>
        <p:spPr>
          <a:xfrm>
            <a:off x="7382895" y="4847124"/>
            <a:ext cx="2397993" cy="58356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学习反思</a:t>
            </a:r>
            <a:endParaRPr lang="zh-CN" altLang="en-US" sz="3200" b="1" dirty="0">
              <a:solidFill>
                <a:schemeClr val="tx1">
                  <a:lumMod val="85000"/>
                  <a:lumOff val="15000"/>
                </a:schemeClr>
              </a:solidFill>
              <a:cs typeface="+mn-ea"/>
              <a:sym typeface="+mn-lt"/>
            </a:endParaRPr>
          </a:p>
        </p:txBody>
      </p:sp>
      <p:sp>
        <p:nvSpPr>
          <p:cNvPr id="24" name="矩形 23"/>
          <p:cNvSpPr/>
          <p:nvPr/>
        </p:nvSpPr>
        <p:spPr>
          <a:xfrm>
            <a:off x="6439561" y="4802727"/>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6</a:t>
            </a:r>
            <a:endParaRPr lang="en-US" altLang="zh-CN" sz="2800" b="1" dirty="0"/>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1"/>
          <p:cNvSpPr/>
          <p:nvPr/>
        </p:nvSpPr>
        <p:spPr>
          <a:xfrm>
            <a:off x="6439561" y="2368772"/>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b="1" dirty="0"/>
              <a:t>4</a:t>
            </a:r>
            <a:endParaRPr lang="zh-CN" altLang="en-US" sz="2800" b="1" dirty="0"/>
          </a:p>
        </p:txBody>
      </p:sp>
      <p:sp>
        <p:nvSpPr>
          <p:cNvPr id="13" name="矩形 12"/>
          <p:cNvSpPr/>
          <p:nvPr/>
        </p:nvSpPr>
        <p:spPr>
          <a:xfrm>
            <a:off x="6439561" y="3586067"/>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5</a:t>
            </a:r>
            <a:endParaRPr lang="en-US" altLang="zh-CN" sz="2800" b="1" dirty="0"/>
          </a:p>
        </p:txBody>
      </p:sp>
      <p:sp>
        <p:nvSpPr>
          <p:cNvPr id="5" name="文本框 4"/>
          <p:cNvSpPr txBox="1"/>
          <p:nvPr/>
        </p:nvSpPr>
        <p:spPr>
          <a:xfrm>
            <a:off x="2817495" y="3637915"/>
            <a:ext cx="2143760" cy="583565"/>
          </a:xfrm>
          <a:prstGeom prst="rect">
            <a:avLst/>
          </a:prstGeom>
          <a:noFill/>
        </p:spPr>
        <p:txBody>
          <a:bodyPr wrap="none" rtlCol="0" anchor="t">
            <a:spAutoFit/>
          </a:bodyPr>
          <a:p>
            <a:r>
              <a:rPr lang="zh-CN" altLang="en-US" sz="3200" b="1" dirty="0">
                <a:solidFill>
                  <a:schemeClr val="tx1">
                    <a:lumMod val="85000"/>
                    <a:lumOff val="15000"/>
                  </a:schemeClr>
                </a:solidFill>
                <a:cs typeface="+mn-ea"/>
                <a:sym typeface="+mn-lt"/>
              </a:rPr>
              <a:t>研</a:t>
            </a:r>
            <a:r>
              <a:rPr lang="en-US" altLang="zh-CN" sz="3200" b="1" dirty="0">
                <a:solidFill>
                  <a:schemeClr val="tx1">
                    <a:lumMod val="85000"/>
                    <a:lumOff val="15000"/>
                  </a:schemeClr>
                </a:solidFill>
                <a:cs typeface="+mn-ea"/>
                <a:sym typeface="+mn-lt"/>
              </a:rPr>
              <a:t> </a:t>
            </a:r>
            <a:r>
              <a:rPr lang="zh-CN" altLang="en-US" sz="3200" b="1" dirty="0">
                <a:solidFill>
                  <a:schemeClr val="tx1">
                    <a:lumMod val="85000"/>
                    <a:lumOff val="15000"/>
                  </a:schemeClr>
                </a:solidFill>
                <a:cs typeface="+mn-ea"/>
                <a:sym typeface="+mn-lt"/>
              </a:rPr>
              <a:t>究</a:t>
            </a:r>
            <a:r>
              <a:rPr lang="en-US" altLang="zh-CN" sz="3200" b="1" dirty="0">
                <a:solidFill>
                  <a:schemeClr val="tx1">
                    <a:lumMod val="85000"/>
                    <a:lumOff val="15000"/>
                  </a:schemeClr>
                </a:solidFill>
                <a:cs typeface="+mn-ea"/>
                <a:sym typeface="+mn-lt"/>
              </a:rPr>
              <a:t> </a:t>
            </a:r>
            <a:r>
              <a:rPr lang="zh-CN" altLang="en-US" sz="3200" b="1" dirty="0">
                <a:solidFill>
                  <a:schemeClr val="tx1">
                    <a:lumMod val="85000"/>
                    <a:lumOff val="15000"/>
                  </a:schemeClr>
                </a:solidFill>
                <a:cs typeface="+mn-ea"/>
                <a:sym typeface="+mn-lt"/>
              </a:rPr>
              <a:t>方</a:t>
            </a:r>
            <a:r>
              <a:rPr lang="en-US" altLang="zh-CN" sz="3200" b="1" dirty="0">
                <a:solidFill>
                  <a:schemeClr val="tx1">
                    <a:lumMod val="85000"/>
                    <a:lumOff val="15000"/>
                  </a:schemeClr>
                </a:solidFill>
                <a:cs typeface="+mn-ea"/>
                <a:sym typeface="+mn-lt"/>
              </a:rPr>
              <a:t> </a:t>
            </a:r>
            <a:r>
              <a:rPr lang="zh-CN" altLang="en-US" sz="3200" b="1" dirty="0">
                <a:solidFill>
                  <a:schemeClr val="tx1">
                    <a:lumMod val="85000"/>
                    <a:lumOff val="15000"/>
                  </a:schemeClr>
                </a:solidFill>
                <a:cs typeface="+mn-ea"/>
                <a:sym typeface="+mn-lt"/>
              </a:rPr>
              <a:t>法</a:t>
            </a:r>
            <a:endParaRPr lang="zh-CN" altLang="en-US" sz="3200"/>
          </a:p>
        </p:txBody>
      </p:sp>
      <p:sp>
        <p:nvSpPr>
          <p:cNvPr id="14" name="文本框 13"/>
          <p:cNvSpPr txBox="1"/>
          <p:nvPr/>
        </p:nvSpPr>
        <p:spPr>
          <a:xfrm>
            <a:off x="7474585" y="3638550"/>
            <a:ext cx="2214880" cy="583565"/>
          </a:xfrm>
          <a:prstGeom prst="rect">
            <a:avLst/>
          </a:prstGeom>
          <a:noFill/>
        </p:spPr>
        <p:txBody>
          <a:bodyPr wrap="none" rtlCol="0" anchor="t">
            <a:spAutoFit/>
          </a:bodyPr>
          <a:p>
            <a:pPr algn="dist"/>
            <a:r>
              <a:rPr lang="zh-CN" altLang="en-US" sz="3200" b="1"/>
              <a:t>防诈骗建议</a:t>
            </a:r>
            <a:endParaRPr lang="zh-CN" altLang="en-US" sz="3200" b="1"/>
          </a:p>
        </p:txBody>
      </p:sp>
      <p:pic>
        <p:nvPicPr>
          <p:cNvPr id="36" name="图片 35"/>
          <p:cNvPicPr>
            <a:picLocks noChangeAspect="1"/>
          </p:cNvPicPr>
          <p:nvPr/>
        </p:nvPicPr>
        <p:blipFill rotWithShape="1">
          <a:blip r:embed="rId1">
            <a:extLst>
              <a:ext uri="{28A0092B-C50C-407E-A947-70E740481C1C}">
                <a14:useLocalDpi xmlns:a14="http://schemas.microsoft.com/office/drawing/2010/main" val="0"/>
              </a:ext>
            </a:extLst>
          </a:blip>
          <a:srcRect t="59367" r="53854"/>
          <a:stretch>
            <a:fillRect/>
          </a:stretch>
        </p:blipFill>
        <p:spPr>
          <a:xfrm rot="10800000">
            <a:off x="-291465" y="0"/>
            <a:ext cx="2099310" cy="1848485"/>
          </a:xfrm>
          <a:prstGeom prst="rect">
            <a:avLst/>
          </a:prstGeom>
        </p:spPr>
      </p:pic>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left)">
                                      <p:cBhvr>
                                        <p:cTn id="36" dur="500"/>
                                        <p:tgtEl>
                                          <p:spTgt spid="17"/>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Effect transition="in" filter="fade">
                                      <p:cBhvr>
                                        <p:cTn id="43" dur="500"/>
                                        <p:tgtEl>
                                          <p:spTgt spid="2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left)">
                                      <p:cBhvr>
                                        <p:cTn id="46" dur="500"/>
                                        <p:tgtEl>
                                          <p:spTgt spid="20"/>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p:cTn id="51" dur="500" fill="hold"/>
                                        <p:tgtEl>
                                          <p:spTgt spid="24"/>
                                        </p:tgtEl>
                                        <p:attrNameLst>
                                          <p:attrName>ppt_w</p:attrName>
                                        </p:attrNameLst>
                                      </p:cBhvr>
                                      <p:tavLst>
                                        <p:tav tm="0">
                                          <p:val>
                                            <p:fltVal val="0"/>
                                          </p:val>
                                        </p:tav>
                                        <p:tav tm="100000">
                                          <p:val>
                                            <p:strVal val="#ppt_w"/>
                                          </p:val>
                                        </p:tav>
                                      </p:tavLst>
                                    </p:anim>
                                    <p:anim calcmode="lin" valueType="num">
                                      <p:cBhvr>
                                        <p:cTn id="52" dur="500" fill="hold"/>
                                        <p:tgtEl>
                                          <p:spTgt spid="24"/>
                                        </p:tgtEl>
                                        <p:attrNameLst>
                                          <p:attrName>ppt_h</p:attrName>
                                        </p:attrNameLst>
                                      </p:cBhvr>
                                      <p:tavLst>
                                        <p:tav tm="0">
                                          <p:val>
                                            <p:fltVal val="0"/>
                                          </p:val>
                                        </p:tav>
                                        <p:tav tm="100000">
                                          <p:val>
                                            <p:strVal val="#ppt_h"/>
                                          </p:val>
                                        </p:tav>
                                      </p:tavLst>
                                    </p:anim>
                                    <p:animEffect transition="in" filter="fade">
                                      <p:cBhvr>
                                        <p:cTn id="53" dur="500"/>
                                        <p:tgtEl>
                                          <p:spTgt spid="24"/>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wipe(left)">
                                      <p:cBhvr>
                                        <p:cTn id="56" dur="500"/>
                                        <p:tgtEl>
                                          <p:spTgt spid="23"/>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p:cTn id="61" dur="500" fill="hold"/>
                                        <p:tgtEl>
                                          <p:spTgt spid="12"/>
                                        </p:tgtEl>
                                        <p:attrNameLst>
                                          <p:attrName>ppt_w</p:attrName>
                                        </p:attrNameLst>
                                      </p:cBhvr>
                                      <p:tavLst>
                                        <p:tav tm="0">
                                          <p:val>
                                            <p:fltVal val="0"/>
                                          </p:val>
                                        </p:tav>
                                        <p:tav tm="100000">
                                          <p:val>
                                            <p:strVal val="#ppt_w"/>
                                          </p:val>
                                        </p:tav>
                                      </p:tavLst>
                                    </p:anim>
                                    <p:anim calcmode="lin" valueType="num">
                                      <p:cBhvr>
                                        <p:cTn id="62" dur="500" fill="hold"/>
                                        <p:tgtEl>
                                          <p:spTgt spid="12"/>
                                        </p:tgtEl>
                                        <p:attrNameLst>
                                          <p:attrName>ppt_h</p:attrName>
                                        </p:attrNameLst>
                                      </p:cBhvr>
                                      <p:tavLst>
                                        <p:tav tm="0">
                                          <p:val>
                                            <p:fltVal val="0"/>
                                          </p:val>
                                        </p:tav>
                                        <p:tav tm="100000">
                                          <p:val>
                                            <p:strVal val="#ppt_h"/>
                                          </p:val>
                                        </p:tav>
                                      </p:tavLst>
                                    </p:anim>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53" presetClass="entr" presetSubtype="16" fill="hold" grpId="0" nodeType="clickEffect">
                                  <p:stCondLst>
                                    <p:cond delay="0"/>
                                  </p:stCondLst>
                                  <p:childTnLst>
                                    <p:set>
                                      <p:cBhvr>
                                        <p:cTn id="67" dur="1" fill="hold">
                                          <p:stCondLst>
                                            <p:cond delay="0"/>
                                          </p:stCondLst>
                                        </p:cTn>
                                        <p:tgtEl>
                                          <p:spTgt spid="13"/>
                                        </p:tgtEl>
                                        <p:attrNameLst>
                                          <p:attrName>style.visibility</p:attrName>
                                        </p:attrNameLst>
                                      </p:cBhvr>
                                      <p:to>
                                        <p:strVal val="visible"/>
                                      </p:to>
                                    </p:set>
                                    <p:anim calcmode="lin" valueType="num">
                                      <p:cBhvr>
                                        <p:cTn id="68" dur="500" fill="hold"/>
                                        <p:tgtEl>
                                          <p:spTgt spid="13"/>
                                        </p:tgtEl>
                                        <p:attrNameLst>
                                          <p:attrName>ppt_w</p:attrName>
                                        </p:attrNameLst>
                                      </p:cBhvr>
                                      <p:tavLst>
                                        <p:tav tm="0">
                                          <p:val>
                                            <p:fltVal val="0"/>
                                          </p:val>
                                        </p:tav>
                                        <p:tav tm="100000">
                                          <p:val>
                                            <p:strVal val="#ppt_w"/>
                                          </p:val>
                                        </p:tav>
                                      </p:tavLst>
                                    </p:anim>
                                    <p:anim calcmode="lin" valueType="num">
                                      <p:cBhvr>
                                        <p:cTn id="69" dur="500" fill="hold"/>
                                        <p:tgtEl>
                                          <p:spTgt spid="13"/>
                                        </p:tgtEl>
                                        <p:attrNameLst>
                                          <p:attrName>ppt_h</p:attrName>
                                        </p:attrNameLst>
                                      </p:cBhvr>
                                      <p:tavLst>
                                        <p:tav tm="0">
                                          <p:val>
                                            <p:fltVal val="0"/>
                                          </p:val>
                                        </p:tav>
                                        <p:tav tm="100000">
                                          <p:val>
                                            <p:strVal val="#ppt_h"/>
                                          </p:val>
                                        </p:tav>
                                      </p:tavLst>
                                    </p:anim>
                                    <p:animEffect transition="in" filter="fade">
                                      <p:cBhvr>
                                        <p:cTn id="7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10" grpId="0"/>
      <p:bldP spid="15" grpId="0" bldLvl="0" animBg="1"/>
      <p:bldP spid="17" grpId="0"/>
      <p:bldP spid="18" grpId="0" bldLvl="0" animBg="1"/>
      <p:bldP spid="20" grpId="0"/>
      <p:bldP spid="21" grpId="0" animBg="1"/>
      <p:bldP spid="23" grpId="0"/>
      <p:bldP spid="24" grpId="0" animBg="1"/>
      <p:bldP spid="12" grpId="0" bldLvl="0" animBg="1"/>
      <p:bldP spid="13"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grpSp>
        <p:nvGrpSpPr>
          <p:cNvPr id="8" name="Group 176"/>
          <p:cNvGrpSpPr/>
          <p:nvPr/>
        </p:nvGrpSpPr>
        <p:grpSpPr>
          <a:xfrm rot="10800000" flipH="1">
            <a:off x="5396313" y="5061237"/>
            <a:ext cx="191065" cy="748803"/>
            <a:chOff x="4514393" y="1036303"/>
            <a:chExt cx="115214" cy="1487365"/>
          </a:xfrm>
        </p:grpSpPr>
        <p:cxnSp>
          <p:nvCxnSpPr>
            <p:cNvPr id="9" name="Straight Connector 177"/>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178"/>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1" name="Straight Connector 179"/>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12" name="Group 172"/>
          <p:cNvGrpSpPr/>
          <p:nvPr/>
        </p:nvGrpSpPr>
        <p:grpSpPr>
          <a:xfrm rot="10800000" flipH="1">
            <a:off x="5396313" y="3996752"/>
            <a:ext cx="191065" cy="748803"/>
            <a:chOff x="4514393" y="1036303"/>
            <a:chExt cx="115214" cy="1487365"/>
          </a:xfrm>
        </p:grpSpPr>
        <p:cxnSp>
          <p:nvCxnSpPr>
            <p:cNvPr id="13" name="Straight Connector 173"/>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74"/>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75"/>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16" name="Group 168"/>
          <p:cNvGrpSpPr/>
          <p:nvPr/>
        </p:nvGrpSpPr>
        <p:grpSpPr>
          <a:xfrm rot="10800000" flipH="1">
            <a:off x="5396313" y="2932268"/>
            <a:ext cx="191065" cy="748803"/>
            <a:chOff x="4514393" y="1036303"/>
            <a:chExt cx="115214" cy="1487365"/>
          </a:xfrm>
        </p:grpSpPr>
        <p:cxnSp>
          <p:nvCxnSpPr>
            <p:cNvPr id="17" name="Straight Connector 169"/>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0"/>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9" name="Straight Connector 171"/>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20" name="Group 152"/>
          <p:cNvGrpSpPr/>
          <p:nvPr/>
        </p:nvGrpSpPr>
        <p:grpSpPr>
          <a:xfrm rot="10800000" flipH="1">
            <a:off x="5396313" y="1759410"/>
            <a:ext cx="191065" cy="748803"/>
            <a:chOff x="4514393" y="1036303"/>
            <a:chExt cx="115214" cy="1487365"/>
          </a:xfrm>
        </p:grpSpPr>
        <p:cxnSp>
          <p:nvCxnSpPr>
            <p:cNvPr id="21" name="Straight Connector 153"/>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154"/>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155"/>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sp>
        <p:nvSpPr>
          <p:cNvPr id="24" name="Freeform 66"/>
          <p:cNvSpPr>
            <a:spLocks noEditPoints="1"/>
          </p:cNvSpPr>
          <p:nvPr/>
        </p:nvSpPr>
        <p:spPr bwMode="auto">
          <a:xfrm flipH="1">
            <a:off x="7560967" y="2002112"/>
            <a:ext cx="3771421" cy="3775172"/>
          </a:xfrm>
          <a:custGeom>
            <a:avLst/>
            <a:gdLst/>
            <a:ahLst/>
            <a:cxnLst>
              <a:cxn ang="0">
                <a:pos x="277" y="553"/>
              </a:cxn>
              <a:cxn ang="0">
                <a:pos x="0" y="277"/>
              </a:cxn>
              <a:cxn ang="0">
                <a:pos x="277" y="0"/>
              </a:cxn>
              <a:cxn ang="0">
                <a:pos x="553" y="277"/>
              </a:cxn>
              <a:cxn ang="0">
                <a:pos x="277" y="553"/>
              </a:cxn>
              <a:cxn ang="0">
                <a:pos x="277" y="30"/>
              </a:cxn>
              <a:cxn ang="0">
                <a:pos x="30" y="277"/>
              </a:cxn>
              <a:cxn ang="0">
                <a:pos x="277" y="523"/>
              </a:cxn>
              <a:cxn ang="0">
                <a:pos x="524" y="277"/>
              </a:cxn>
              <a:cxn ang="0">
                <a:pos x="277" y="30"/>
              </a:cxn>
            </a:cxnLst>
            <a:rect l="0" t="0" r="r" b="b"/>
            <a:pathLst>
              <a:path w="553" h="553">
                <a:moveTo>
                  <a:pt x="277" y="553"/>
                </a:moveTo>
                <a:cubicBezTo>
                  <a:pt x="124" y="553"/>
                  <a:pt x="0" y="429"/>
                  <a:pt x="0" y="277"/>
                </a:cubicBezTo>
                <a:cubicBezTo>
                  <a:pt x="0" y="124"/>
                  <a:pt x="124" y="0"/>
                  <a:pt x="277" y="0"/>
                </a:cubicBezTo>
                <a:cubicBezTo>
                  <a:pt x="429" y="0"/>
                  <a:pt x="553" y="124"/>
                  <a:pt x="553" y="277"/>
                </a:cubicBezTo>
                <a:cubicBezTo>
                  <a:pt x="553" y="429"/>
                  <a:pt x="429" y="553"/>
                  <a:pt x="277" y="553"/>
                </a:cubicBezTo>
                <a:close/>
                <a:moveTo>
                  <a:pt x="277" y="30"/>
                </a:moveTo>
                <a:cubicBezTo>
                  <a:pt x="141" y="30"/>
                  <a:pt x="30" y="141"/>
                  <a:pt x="30" y="277"/>
                </a:cubicBezTo>
                <a:cubicBezTo>
                  <a:pt x="30" y="413"/>
                  <a:pt x="141" y="523"/>
                  <a:pt x="277" y="523"/>
                </a:cubicBezTo>
                <a:cubicBezTo>
                  <a:pt x="413" y="523"/>
                  <a:pt x="524" y="413"/>
                  <a:pt x="524" y="277"/>
                </a:cubicBezTo>
                <a:cubicBezTo>
                  <a:pt x="524" y="141"/>
                  <a:pt x="413" y="30"/>
                  <a:pt x="277" y="30"/>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5" name="Freeform 67"/>
          <p:cNvSpPr/>
          <p:nvPr/>
        </p:nvSpPr>
        <p:spPr bwMode="auto">
          <a:xfrm flipH="1">
            <a:off x="9442929" y="2002112"/>
            <a:ext cx="1889460" cy="1889460"/>
          </a:xfrm>
          <a:custGeom>
            <a:avLst/>
            <a:gdLst/>
            <a:ahLst/>
            <a:cxnLst>
              <a:cxn ang="0">
                <a:pos x="30" y="277"/>
              </a:cxn>
              <a:cxn ang="0">
                <a:pos x="0" y="277"/>
              </a:cxn>
              <a:cxn ang="0">
                <a:pos x="277" y="0"/>
              </a:cxn>
              <a:cxn ang="0">
                <a:pos x="277" y="30"/>
              </a:cxn>
              <a:cxn ang="0">
                <a:pos x="30" y="277"/>
              </a:cxn>
            </a:cxnLst>
            <a:rect l="0" t="0" r="r" b="b"/>
            <a:pathLst>
              <a:path w="277" h="277">
                <a:moveTo>
                  <a:pt x="30" y="277"/>
                </a:moveTo>
                <a:cubicBezTo>
                  <a:pt x="0" y="277"/>
                  <a:pt x="0" y="277"/>
                  <a:pt x="0" y="277"/>
                </a:cubicBezTo>
                <a:cubicBezTo>
                  <a:pt x="0" y="124"/>
                  <a:pt x="124" y="0"/>
                  <a:pt x="277" y="0"/>
                </a:cubicBezTo>
                <a:cubicBezTo>
                  <a:pt x="277" y="30"/>
                  <a:pt x="277" y="30"/>
                  <a:pt x="277" y="30"/>
                </a:cubicBezTo>
                <a:cubicBezTo>
                  <a:pt x="141" y="30"/>
                  <a:pt x="30" y="141"/>
                  <a:pt x="30" y="277"/>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dirty="0">
              <a:cs typeface="+mn-ea"/>
              <a:sym typeface="+mn-lt"/>
            </a:endParaRPr>
          </a:p>
        </p:txBody>
      </p:sp>
      <p:sp>
        <p:nvSpPr>
          <p:cNvPr id="26" name="Freeform 68"/>
          <p:cNvSpPr>
            <a:spLocks noEditPoints="1"/>
          </p:cNvSpPr>
          <p:nvPr/>
        </p:nvSpPr>
        <p:spPr bwMode="auto">
          <a:xfrm flipH="1">
            <a:off x="7917114" y="2362009"/>
            <a:ext cx="3055377" cy="3059125"/>
          </a:xfrm>
          <a:custGeom>
            <a:avLst/>
            <a:gdLst/>
            <a:ahLst/>
            <a:cxnLst>
              <a:cxn ang="0">
                <a:pos x="224" y="448"/>
              </a:cxn>
              <a:cxn ang="0">
                <a:pos x="0" y="224"/>
              </a:cxn>
              <a:cxn ang="0">
                <a:pos x="224" y="0"/>
              </a:cxn>
              <a:cxn ang="0">
                <a:pos x="448" y="224"/>
              </a:cxn>
              <a:cxn ang="0">
                <a:pos x="224" y="448"/>
              </a:cxn>
              <a:cxn ang="0">
                <a:pos x="224" y="29"/>
              </a:cxn>
              <a:cxn ang="0">
                <a:pos x="29" y="224"/>
              </a:cxn>
              <a:cxn ang="0">
                <a:pos x="224" y="418"/>
              </a:cxn>
              <a:cxn ang="0">
                <a:pos x="418" y="224"/>
              </a:cxn>
              <a:cxn ang="0">
                <a:pos x="224" y="29"/>
              </a:cxn>
            </a:cxnLst>
            <a:rect l="0" t="0" r="r" b="b"/>
            <a:pathLst>
              <a:path w="448" h="448">
                <a:moveTo>
                  <a:pt x="224" y="448"/>
                </a:moveTo>
                <a:cubicBezTo>
                  <a:pt x="100" y="448"/>
                  <a:pt x="0" y="347"/>
                  <a:pt x="0" y="224"/>
                </a:cubicBezTo>
                <a:cubicBezTo>
                  <a:pt x="0" y="100"/>
                  <a:pt x="100" y="0"/>
                  <a:pt x="224" y="0"/>
                </a:cubicBezTo>
                <a:cubicBezTo>
                  <a:pt x="347" y="0"/>
                  <a:pt x="448" y="100"/>
                  <a:pt x="448" y="224"/>
                </a:cubicBezTo>
                <a:cubicBezTo>
                  <a:pt x="448" y="347"/>
                  <a:pt x="347" y="448"/>
                  <a:pt x="224" y="448"/>
                </a:cubicBezTo>
                <a:close/>
                <a:moveTo>
                  <a:pt x="224" y="29"/>
                </a:moveTo>
                <a:cubicBezTo>
                  <a:pt x="116" y="29"/>
                  <a:pt x="29" y="116"/>
                  <a:pt x="29" y="224"/>
                </a:cubicBezTo>
                <a:cubicBezTo>
                  <a:pt x="29" y="331"/>
                  <a:pt x="116" y="418"/>
                  <a:pt x="224" y="418"/>
                </a:cubicBezTo>
                <a:cubicBezTo>
                  <a:pt x="331" y="418"/>
                  <a:pt x="418" y="331"/>
                  <a:pt x="418" y="224"/>
                </a:cubicBezTo>
                <a:cubicBezTo>
                  <a:pt x="418" y="116"/>
                  <a:pt x="331" y="29"/>
                  <a:pt x="224" y="29"/>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7" name="Freeform 69"/>
          <p:cNvSpPr/>
          <p:nvPr/>
        </p:nvSpPr>
        <p:spPr bwMode="auto">
          <a:xfrm flipH="1">
            <a:off x="9442928" y="2362009"/>
            <a:ext cx="1529563" cy="3059125"/>
          </a:xfrm>
          <a:custGeom>
            <a:avLst/>
            <a:gdLst/>
            <a:ahLst/>
            <a:cxnLst>
              <a:cxn ang="0">
                <a:pos x="224" y="448"/>
              </a:cxn>
              <a:cxn ang="0">
                <a:pos x="0" y="224"/>
              </a:cxn>
              <a:cxn ang="0">
                <a:pos x="224" y="0"/>
              </a:cxn>
              <a:cxn ang="0">
                <a:pos x="224" y="29"/>
              </a:cxn>
              <a:cxn ang="0">
                <a:pos x="29" y="224"/>
              </a:cxn>
              <a:cxn ang="0">
                <a:pos x="224" y="418"/>
              </a:cxn>
              <a:cxn ang="0">
                <a:pos x="224" y="448"/>
              </a:cxn>
            </a:cxnLst>
            <a:rect l="0" t="0" r="r" b="b"/>
            <a:pathLst>
              <a:path w="224" h="448">
                <a:moveTo>
                  <a:pt x="224" y="448"/>
                </a:moveTo>
                <a:cubicBezTo>
                  <a:pt x="100" y="448"/>
                  <a:pt x="0" y="347"/>
                  <a:pt x="0" y="224"/>
                </a:cubicBezTo>
                <a:cubicBezTo>
                  <a:pt x="0" y="100"/>
                  <a:pt x="100" y="0"/>
                  <a:pt x="224" y="0"/>
                </a:cubicBezTo>
                <a:cubicBezTo>
                  <a:pt x="224" y="29"/>
                  <a:pt x="224" y="29"/>
                  <a:pt x="224" y="29"/>
                </a:cubicBezTo>
                <a:cubicBezTo>
                  <a:pt x="116" y="29"/>
                  <a:pt x="29" y="116"/>
                  <a:pt x="29" y="224"/>
                </a:cubicBezTo>
                <a:cubicBezTo>
                  <a:pt x="29" y="331"/>
                  <a:pt x="116" y="418"/>
                  <a:pt x="224" y="418"/>
                </a:cubicBezTo>
                <a:lnTo>
                  <a:pt x="224" y="448"/>
                </a:ln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8" name="Freeform 70"/>
          <p:cNvSpPr>
            <a:spLocks noEditPoints="1"/>
          </p:cNvSpPr>
          <p:nvPr/>
        </p:nvSpPr>
        <p:spPr bwMode="auto">
          <a:xfrm flipH="1">
            <a:off x="8277013" y="2718157"/>
            <a:ext cx="2339331" cy="2343081"/>
          </a:xfrm>
          <a:custGeom>
            <a:avLst/>
            <a:gdLst/>
            <a:ahLst/>
            <a:cxnLst>
              <a:cxn ang="0">
                <a:pos x="172" y="343"/>
              </a:cxn>
              <a:cxn ang="0">
                <a:pos x="0" y="172"/>
              </a:cxn>
              <a:cxn ang="0">
                <a:pos x="172" y="0"/>
              </a:cxn>
              <a:cxn ang="0">
                <a:pos x="343" y="172"/>
              </a:cxn>
              <a:cxn ang="0">
                <a:pos x="172" y="343"/>
              </a:cxn>
              <a:cxn ang="0">
                <a:pos x="172" y="29"/>
              </a:cxn>
              <a:cxn ang="0">
                <a:pos x="30" y="172"/>
              </a:cxn>
              <a:cxn ang="0">
                <a:pos x="172" y="314"/>
              </a:cxn>
              <a:cxn ang="0">
                <a:pos x="314" y="172"/>
              </a:cxn>
              <a:cxn ang="0">
                <a:pos x="172" y="29"/>
              </a:cxn>
            </a:cxnLst>
            <a:rect l="0" t="0" r="r" b="b"/>
            <a:pathLst>
              <a:path w="343" h="343">
                <a:moveTo>
                  <a:pt x="172" y="343"/>
                </a:moveTo>
                <a:cubicBezTo>
                  <a:pt x="77" y="343"/>
                  <a:pt x="0" y="266"/>
                  <a:pt x="0" y="172"/>
                </a:cubicBezTo>
                <a:cubicBezTo>
                  <a:pt x="0" y="77"/>
                  <a:pt x="77" y="0"/>
                  <a:pt x="172" y="0"/>
                </a:cubicBezTo>
                <a:cubicBezTo>
                  <a:pt x="266" y="0"/>
                  <a:pt x="343" y="77"/>
                  <a:pt x="343" y="172"/>
                </a:cubicBezTo>
                <a:cubicBezTo>
                  <a:pt x="343" y="266"/>
                  <a:pt x="266" y="343"/>
                  <a:pt x="172" y="343"/>
                </a:cubicBezTo>
                <a:close/>
                <a:moveTo>
                  <a:pt x="172" y="29"/>
                </a:moveTo>
                <a:cubicBezTo>
                  <a:pt x="93" y="29"/>
                  <a:pt x="30" y="93"/>
                  <a:pt x="30" y="172"/>
                </a:cubicBezTo>
                <a:cubicBezTo>
                  <a:pt x="30" y="250"/>
                  <a:pt x="93" y="314"/>
                  <a:pt x="172" y="314"/>
                </a:cubicBezTo>
                <a:cubicBezTo>
                  <a:pt x="250" y="314"/>
                  <a:pt x="314" y="250"/>
                  <a:pt x="314" y="172"/>
                </a:cubicBezTo>
                <a:cubicBezTo>
                  <a:pt x="314" y="93"/>
                  <a:pt x="250" y="29"/>
                  <a:pt x="172" y="29"/>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9" name="Freeform 71"/>
          <p:cNvSpPr/>
          <p:nvPr/>
        </p:nvSpPr>
        <p:spPr bwMode="auto">
          <a:xfrm flipH="1">
            <a:off x="8277013" y="2718157"/>
            <a:ext cx="2339331" cy="2343081"/>
          </a:xfrm>
          <a:custGeom>
            <a:avLst/>
            <a:gdLst/>
            <a:ahLst/>
            <a:cxnLst>
              <a:cxn ang="0">
                <a:pos x="172" y="343"/>
              </a:cxn>
              <a:cxn ang="0">
                <a:pos x="0" y="172"/>
              </a:cxn>
              <a:cxn ang="0">
                <a:pos x="172" y="0"/>
              </a:cxn>
              <a:cxn ang="0">
                <a:pos x="172" y="29"/>
              </a:cxn>
              <a:cxn ang="0">
                <a:pos x="30" y="172"/>
              </a:cxn>
              <a:cxn ang="0">
                <a:pos x="172" y="314"/>
              </a:cxn>
              <a:cxn ang="0">
                <a:pos x="314" y="172"/>
              </a:cxn>
              <a:cxn ang="0">
                <a:pos x="343" y="172"/>
              </a:cxn>
              <a:cxn ang="0">
                <a:pos x="172" y="343"/>
              </a:cxn>
            </a:cxnLst>
            <a:rect l="0" t="0" r="r" b="b"/>
            <a:pathLst>
              <a:path w="343" h="343">
                <a:moveTo>
                  <a:pt x="172" y="343"/>
                </a:moveTo>
                <a:cubicBezTo>
                  <a:pt x="77" y="343"/>
                  <a:pt x="0" y="266"/>
                  <a:pt x="0" y="172"/>
                </a:cubicBezTo>
                <a:cubicBezTo>
                  <a:pt x="0" y="77"/>
                  <a:pt x="77" y="0"/>
                  <a:pt x="172" y="0"/>
                </a:cubicBezTo>
                <a:cubicBezTo>
                  <a:pt x="172" y="29"/>
                  <a:pt x="172" y="29"/>
                  <a:pt x="172" y="29"/>
                </a:cubicBezTo>
                <a:cubicBezTo>
                  <a:pt x="93" y="29"/>
                  <a:pt x="30" y="93"/>
                  <a:pt x="30" y="172"/>
                </a:cubicBezTo>
                <a:cubicBezTo>
                  <a:pt x="30" y="250"/>
                  <a:pt x="93" y="314"/>
                  <a:pt x="172" y="314"/>
                </a:cubicBezTo>
                <a:cubicBezTo>
                  <a:pt x="250" y="314"/>
                  <a:pt x="314" y="250"/>
                  <a:pt x="314" y="172"/>
                </a:cubicBezTo>
                <a:cubicBezTo>
                  <a:pt x="343" y="172"/>
                  <a:pt x="343" y="172"/>
                  <a:pt x="343" y="172"/>
                </a:cubicBezTo>
                <a:cubicBezTo>
                  <a:pt x="343" y="266"/>
                  <a:pt x="266" y="343"/>
                  <a:pt x="172" y="343"/>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30" name="Freeform 72"/>
          <p:cNvSpPr>
            <a:spLocks noEditPoints="1"/>
          </p:cNvSpPr>
          <p:nvPr/>
        </p:nvSpPr>
        <p:spPr bwMode="auto">
          <a:xfrm flipH="1">
            <a:off x="8633160" y="3074306"/>
            <a:ext cx="1627035" cy="1630785"/>
          </a:xfrm>
          <a:custGeom>
            <a:avLst/>
            <a:gdLst/>
            <a:ahLst/>
            <a:cxnLst>
              <a:cxn ang="0">
                <a:pos x="120" y="239"/>
              </a:cxn>
              <a:cxn ang="0">
                <a:pos x="0" y="120"/>
              </a:cxn>
              <a:cxn ang="0">
                <a:pos x="120" y="0"/>
              </a:cxn>
              <a:cxn ang="0">
                <a:pos x="239" y="120"/>
              </a:cxn>
              <a:cxn ang="0">
                <a:pos x="120" y="239"/>
              </a:cxn>
              <a:cxn ang="0">
                <a:pos x="120" y="30"/>
              </a:cxn>
              <a:cxn ang="0">
                <a:pos x="30" y="120"/>
              </a:cxn>
              <a:cxn ang="0">
                <a:pos x="120" y="209"/>
              </a:cxn>
              <a:cxn ang="0">
                <a:pos x="210" y="120"/>
              </a:cxn>
              <a:cxn ang="0">
                <a:pos x="120" y="30"/>
              </a:cxn>
            </a:cxnLst>
            <a:rect l="0" t="0" r="r" b="b"/>
            <a:pathLst>
              <a:path w="239" h="239">
                <a:moveTo>
                  <a:pt x="120" y="239"/>
                </a:moveTo>
                <a:cubicBezTo>
                  <a:pt x="54" y="239"/>
                  <a:pt x="0" y="185"/>
                  <a:pt x="0" y="120"/>
                </a:cubicBezTo>
                <a:cubicBezTo>
                  <a:pt x="0" y="54"/>
                  <a:pt x="54" y="0"/>
                  <a:pt x="120" y="0"/>
                </a:cubicBezTo>
                <a:cubicBezTo>
                  <a:pt x="186" y="0"/>
                  <a:pt x="239" y="54"/>
                  <a:pt x="239" y="120"/>
                </a:cubicBezTo>
                <a:cubicBezTo>
                  <a:pt x="239" y="185"/>
                  <a:pt x="186" y="239"/>
                  <a:pt x="120" y="239"/>
                </a:cubicBezTo>
                <a:close/>
                <a:moveTo>
                  <a:pt x="120" y="30"/>
                </a:moveTo>
                <a:cubicBezTo>
                  <a:pt x="70" y="30"/>
                  <a:pt x="30" y="70"/>
                  <a:pt x="30" y="120"/>
                </a:cubicBezTo>
                <a:cubicBezTo>
                  <a:pt x="30" y="169"/>
                  <a:pt x="70" y="209"/>
                  <a:pt x="120" y="209"/>
                </a:cubicBezTo>
                <a:cubicBezTo>
                  <a:pt x="169" y="209"/>
                  <a:pt x="210" y="169"/>
                  <a:pt x="210" y="120"/>
                </a:cubicBezTo>
                <a:cubicBezTo>
                  <a:pt x="210" y="70"/>
                  <a:pt x="169" y="30"/>
                  <a:pt x="120" y="30"/>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cxnSp>
        <p:nvCxnSpPr>
          <p:cNvPr id="31" name="Straight Connector 126"/>
          <p:cNvCxnSpPr/>
          <p:nvPr/>
        </p:nvCxnSpPr>
        <p:spPr>
          <a:xfrm flipH="1">
            <a:off x="5587377" y="2118926"/>
            <a:ext cx="3855199" cy="0"/>
          </a:xfrm>
          <a:prstGeom prst="line">
            <a:avLst/>
          </a:prstGeom>
          <a:ln w="19050">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Elbow Connector 182"/>
          <p:cNvCxnSpPr/>
          <p:nvPr/>
        </p:nvCxnSpPr>
        <p:spPr>
          <a:xfrm rot="10800000" flipV="1">
            <a:off x="5587376" y="2462969"/>
            <a:ext cx="3855555" cy="844901"/>
          </a:xfrm>
          <a:prstGeom prst="bentConnector3">
            <a:avLst>
              <a:gd name="adj1" fmla="val 50000"/>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Elbow Connector 198"/>
          <p:cNvCxnSpPr/>
          <p:nvPr/>
        </p:nvCxnSpPr>
        <p:spPr>
          <a:xfrm rot="10800000" flipV="1">
            <a:off x="5587378" y="2836170"/>
            <a:ext cx="3855197" cy="1547031"/>
          </a:xfrm>
          <a:prstGeom prst="bentConnector3">
            <a:avLst>
              <a:gd name="adj1" fmla="val 43939"/>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Elbow Connector 202"/>
          <p:cNvCxnSpPr/>
          <p:nvPr/>
        </p:nvCxnSpPr>
        <p:spPr>
          <a:xfrm rot="10800000" flipV="1">
            <a:off x="5587376" y="3223236"/>
            <a:ext cx="3855200" cy="2197899"/>
          </a:xfrm>
          <a:prstGeom prst="bentConnector3">
            <a:avLst>
              <a:gd name="adj1" fmla="val 36296"/>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35" name="文本框 112"/>
          <p:cNvSpPr txBox="1"/>
          <p:nvPr/>
        </p:nvSpPr>
        <p:spPr>
          <a:xfrm>
            <a:off x="1105525" y="1589325"/>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7" name="文本框 112"/>
          <p:cNvSpPr txBox="1"/>
          <p:nvPr/>
        </p:nvSpPr>
        <p:spPr>
          <a:xfrm>
            <a:off x="1105525" y="2693635"/>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8" name="文本框 112"/>
          <p:cNvSpPr txBox="1"/>
          <p:nvPr/>
        </p:nvSpPr>
        <p:spPr>
          <a:xfrm>
            <a:off x="1105525" y="3840353"/>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9" name="文本框 112"/>
          <p:cNvSpPr txBox="1"/>
          <p:nvPr/>
        </p:nvSpPr>
        <p:spPr>
          <a:xfrm>
            <a:off x="1105525" y="5026898"/>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p:cTn id="13" dur="500" fill="hold"/>
                                        <p:tgtEl>
                                          <p:spTgt spid="26"/>
                                        </p:tgtEl>
                                        <p:attrNameLst>
                                          <p:attrName>ppt_w</p:attrName>
                                        </p:attrNameLst>
                                      </p:cBhvr>
                                      <p:tavLst>
                                        <p:tav tm="0">
                                          <p:val>
                                            <p:fltVal val="0"/>
                                          </p:val>
                                        </p:tav>
                                        <p:tav tm="100000">
                                          <p:val>
                                            <p:strVal val="#ppt_w"/>
                                          </p:val>
                                        </p:tav>
                                      </p:tavLst>
                                    </p:anim>
                                    <p:anim calcmode="lin" valueType="num">
                                      <p:cBhvr>
                                        <p:cTn id="14" dur="500" fill="hold"/>
                                        <p:tgtEl>
                                          <p:spTgt spid="26"/>
                                        </p:tgtEl>
                                        <p:attrNameLst>
                                          <p:attrName>ppt_h</p:attrName>
                                        </p:attrNameLst>
                                      </p:cBhvr>
                                      <p:tavLst>
                                        <p:tav tm="0">
                                          <p:val>
                                            <p:fltVal val="0"/>
                                          </p:val>
                                        </p:tav>
                                        <p:tav tm="100000">
                                          <p:val>
                                            <p:strVal val="#ppt_h"/>
                                          </p:val>
                                        </p:tav>
                                      </p:tavLst>
                                    </p:anim>
                                    <p:animEffect transition="in" filter="fade">
                                      <p:cBhvr>
                                        <p:cTn id="15" dur="500"/>
                                        <p:tgtEl>
                                          <p:spTgt spid="2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p:cTn id="19" dur="500" fill="hold"/>
                                        <p:tgtEl>
                                          <p:spTgt spid="28"/>
                                        </p:tgtEl>
                                        <p:attrNameLst>
                                          <p:attrName>ppt_w</p:attrName>
                                        </p:attrNameLst>
                                      </p:cBhvr>
                                      <p:tavLst>
                                        <p:tav tm="0">
                                          <p:val>
                                            <p:fltVal val="0"/>
                                          </p:val>
                                        </p:tav>
                                        <p:tav tm="100000">
                                          <p:val>
                                            <p:strVal val="#ppt_w"/>
                                          </p:val>
                                        </p:tav>
                                      </p:tavLst>
                                    </p:anim>
                                    <p:anim calcmode="lin" valueType="num">
                                      <p:cBhvr>
                                        <p:cTn id="20" dur="500" fill="hold"/>
                                        <p:tgtEl>
                                          <p:spTgt spid="28"/>
                                        </p:tgtEl>
                                        <p:attrNameLst>
                                          <p:attrName>ppt_h</p:attrName>
                                        </p:attrNameLst>
                                      </p:cBhvr>
                                      <p:tavLst>
                                        <p:tav tm="0">
                                          <p:val>
                                            <p:fltVal val="0"/>
                                          </p:val>
                                        </p:tav>
                                        <p:tav tm="100000">
                                          <p:val>
                                            <p:strVal val="#ppt_h"/>
                                          </p:val>
                                        </p:tav>
                                      </p:tavLst>
                                    </p:anim>
                                    <p:animEffect transition="in" filter="fade">
                                      <p:cBhvr>
                                        <p:cTn id="21" dur="500"/>
                                        <p:tgtEl>
                                          <p:spTgt spid="2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childTnLst>
                          </p:cTn>
                        </p:par>
                        <p:par>
                          <p:cTn id="38" fill="hold">
                            <p:stCondLst>
                              <p:cond delay="3500"/>
                            </p:stCondLst>
                            <p:childTnLst>
                              <p:par>
                                <p:cTn id="39" presetID="18" presetClass="entr" presetSubtype="12" fill="hold"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strips(downLeft)">
                                      <p:cBhvr>
                                        <p:cTn id="41" dur="500"/>
                                        <p:tgtEl>
                                          <p:spTgt spid="31"/>
                                        </p:tgtEl>
                                      </p:cBhvr>
                                    </p:animEffect>
                                  </p:childTnLst>
                                </p:cTn>
                              </p:par>
                            </p:childTnLst>
                          </p:cTn>
                        </p:par>
                        <p:par>
                          <p:cTn id="42" fill="hold">
                            <p:stCondLst>
                              <p:cond delay="4000"/>
                            </p:stCondLst>
                            <p:childTnLst>
                              <p:par>
                                <p:cTn id="43" presetID="2" presetClass="entr" presetSubtype="8" accel="50000" decel="50000"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fill="hold"/>
                                        <p:tgtEl>
                                          <p:spTgt spid="20"/>
                                        </p:tgtEl>
                                        <p:attrNameLst>
                                          <p:attrName>ppt_x</p:attrName>
                                        </p:attrNameLst>
                                      </p:cBhvr>
                                      <p:tavLst>
                                        <p:tav tm="0">
                                          <p:val>
                                            <p:strVal val="0-#ppt_w/2"/>
                                          </p:val>
                                        </p:tav>
                                        <p:tav tm="100000">
                                          <p:val>
                                            <p:strVal val="#ppt_x"/>
                                          </p:val>
                                        </p:tav>
                                      </p:tavLst>
                                    </p:anim>
                                    <p:anim calcmode="lin" valueType="num">
                                      <p:cBhvr additive="base">
                                        <p:cTn id="46" dur="500" fill="hold"/>
                                        <p:tgtEl>
                                          <p:spTgt spid="20"/>
                                        </p:tgtEl>
                                        <p:attrNameLst>
                                          <p:attrName>ppt_y</p:attrName>
                                        </p:attrNameLst>
                                      </p:cBhvr>
                                      <p:tavLst>
                                        <p:tav tm="0">
                                          <p:val>
                                            <p:strVal val="#ppt_y"/>
                                          </p:val>
                                        </p:tav>
                                        <p:tav tm="100000">
                                          <p:val>
                                            <p:strVal val="#ppt_y"/>
                                          </p:val>
                                        </p:tav>
                                      </p:tavLst>
                                    </p:anim>
                                  </p:childTnLst>
                                </p:cTn>
                              </p:par>
                            </p:childTnLst>
                          </p:cTn>
                        </p:par>
                        <p:par>
                          <p:cTn id="47" fill="hold">
                            <p:stCondLst>
                              <p:cond delay="4500"/>
                            </p:stCondLst>
                            <p:childTnLst>
                              <p:par>
                                <p:cTn id="48" presetID="18" presetClass="entr" presetSubtype="12" fill="hold"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strips(downLeft)">
                                      <p:cBhvr>
                                        <p:cTn id="50" dur="500"/>
                                        <p:tgtEl>
                                          <p:spTgt spid="32"/>
                                        </p:tgtEl>
                                      </p:cBhvr>
                                    </p:animEffect>
                                  </p:childTnLst>
                                </p:cTn>
                              </p:par>
                            </p:childTnLst>
                          </p:cTn>
                        </p:par>
                        <p:par>
                          <p:cTn id="51" fill="hold">
                            <p:stCondLst>
                              <p:cond delay="5000"/>
                            </p:stCondLst>
                            <p:childTnLst>
                              <p:par>
                                <p:cTn id="52" presetID="2" presetClass="entr" presetSubtype="8" accel="50000" decel="50000"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0-#ppt_w/2"/>
                                          </p:val>
                                        </p:tav>
                                        <p:tav tm="100000">
                                          <p:val>
                                            <p:strVal val="#ppt_x"/>
                                          </p:val>
                                        </p:tav>
                                      </p:tavLst>
                                    </p:anim>
                                    <p:anim calcmode="lin" valueType="num">
                                      <p:cBhvr additive="base">
                                        <p:cTn id="55" dur="500" fill="hold"/>
                                        <p:tgtEl>
                                          <p:spTgt spid="16"/>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18" presetClass="entr" presetSubtype="12" fill="hold"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strips(downLeft)">
                                      <p:cBhvr>
                                        <p:cTn id="59" dur="500"/>
                                        <p:tgtEl>
                                          <p:spTgt spid="33"/>
                                        </p:tgtEl>
                                      </p:cBhvr>
                                    </p:animEffect>
                                  </p:childTnLst>
                                </p:cTn>
                              </p:par>
                            </p:childTnLst>
                          </p:cTn>
                        </p:par>
                        <p:par>
                          <p:cTn id="60" fill="hold">
                            <p:stCondLst>
                              <p:cond delay="6000"/>
                            </p:stCondLst>
                            <p:childTnLst>
                              <p:par>
                                <p:cTn id="61" presetID="2" presetClass="entr" presetSubtype="8" accel="50000" decel="50000" fill="hold" nodeType="after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additive="base">
                                        <p:cTn id="63" dur="500" fill="hold"/>
                                        <p:tgtEl>
                                          <p:spTgt spid="12"/>
                                        </p:tgtEl>
                                        <p:attrNameLst>
                                          <p:attrName>ppt_x</p:attrName>
                                        </p:attrNameLst>
                                      </p:cBhvr>
                                      <p:tavLst>
                                        <p:tav tm="0">
                                          <p:val>
                                            <p:strVal val="0-#ppt_w/2"/>
                                          </p:val>
                                        </p:tav>
                                        <p:tav tm="100000">
                                          <p:val>
                                            <p:strVal val="#ppt_x"/>
                                          </p:val>
                                        </p:tav>
                                      </p:tavLst>
                                    </p:anim>
                                    <p:anim calcmode="lin" valueType="num">
                                      <p:cBhvr additive="base">
                                        <p:cTn id="64" dur="500" fill="hold"/>
                                        <p:tgtEl>
                                          <p:spTgt spid="12"/>
                                        </p:tgtEl>
                                        <p:attrNameLst>
                                          <p:attrName>ppt_y</p:attrName>
                                        </p:attrNameLst>
                                      </p:cBhvr>
                                      <p:tavLst>
                                        <p:tav tm="0">
                                          <p:val>
                                            <p:strVal val="#ppt_y"/>
                                          </p:val>
                                        </p:tav>
                                        <p:tav tm="100000">
                                          <p:val>
                                            <p:strVal val="#ppt_y"/>
                                          </p:val>
                                        </p:tav>
                                      </p:tavLst>
                                    </p:anim>
                                  </p:childTnLst>
                                </p:cTn>
                              </p:par>
                            </p:childTnLst>
                          </p:cTn>
                        </p:par>
                        <p:par>
                          <p:cTn id="65" fill="hold">
                            <p:stCondLst>
                              <p:cond delay="6500"/>
                            </p:stCondLst>
                            <p:childTnLst>
                              <p:par>
                                <p:cTn id="66" presetID="18" presetClass="entr" presetSubtype="12" fill="hold" nodeType="after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strips(downLeft)">
                                      <p:cBhvr>
                                        <p:cTn id="68" dur="500"/>
                                        <p:tgtEl>
                                          <p:spTgt spid="34"/>
                                        </p:tgtEl>
                                      </p:cBhvr>
                                    </p:animEffect>
                                  </p:childTnLst>
                                </p:cTn>
                              </p:par>
                            </p:childTnLst>
                          </p:cTn>
                        </p:par>
                        <p:par>
                          <p:cTn id="69" fill="hold">
                            <p:stCondLst>
                              <p:cond delay="7000"/>
                            </p:stCondLst>
                            <p:childTnLst>
                              <p:par>
                                <p:cTn id="70" presetID="2" presetClass="entr" presetSubtype="8" accel="50000" decel="50000" fill="hold" nodeType="afterEffect">
                                  <p:stCondLst>
                                    <p:cond delay="0"/>
                                  </p:stCondLst>
                                  <p:childTnLst>
                                    <p:set>
                                      <p:cBhvr>
                                        <p:cTn id="71" dur="1" fill="hold">
                                          <p:stCondLst>
                                            <p:cond delay="0"/>
                                          </p:stCondLst>
                                        </p:cTn>
                                        <p:tgtEl>
                                          <p:spTgt spid="8"/>
                                        </p:tgtEl>
                                        <p:attrNameLst>
                                          <p:attrName>style.visibility</p:attrName>
                                        </p:attrNameLst>
                                      </p:cBhvr>
                                      <p:to>
                                        <p:strVal val="visible"/>
                                      </p:to>
                                    </p:set>
                                    <p:anim calcmode="lin" valueType="num">
                                      <p:cBhvr additive="base">
                                        <p:cTn id="72" dur="500" fill="hold"/>
                                        <p:tgtEl>
                                          <p:spTgt spid="8"/>
                                        </p:tgtEl>
                                        <p:attrNameLst>
                                          <p:attrName>ppt_x</p:attrName>
                                        </p:attrNameLst>
                                      </p:cBhvr>
                                      <p:tavLst>
                                        <p:tav tm="0">
                                          <p:val>
                                            <p:strVal val="0-#ppt_w/2"/>
                                          </p:val>
                                        </p:tav>
                                        <p:tav tm="100000">
                                          <p:val>
                                            <p:strVal val="#ppt_x"/>
                                          </p:val>
                                        </p:tav>
                                      </p:tavLst>
                                    </p:anim>
                                    <p:anim calcmode="lin" valueType="num">
                                      <p:cBhvr additive="base">
                                        <p:cTn id="73" dur="500" fill="hold"/>
                                        <p:tgtEl>
                                          <p:spTgt spid="8"/>
                                        </p:tgtEl>
                                        <p:attrNameLst>
                                          <p:attrName>ppt_y</p:attrName>
                                        </p:attrNameLst>
                                      </p:cBhvr>
                                      <p:tavLst>
                                        <p:tav tm="0">
                                          <p:val>
                                            <p:strVal val="#ppt_y"/>
                                          </p:val>
                                        </p:tav>
                                        <p:tav tm="100000">
                                          <p:val>
                                            <p:strVal val="#ppt_y"/>
                                          </p:val>
                                        </p:tav>
                                      </p:tavLst>
                                    </p:anim>
                                  </p:childTnLst>
                                </p:cTn>
                              </p:par>
                            </p:childTnLst>
                          </p:cTn>
                        </p:par>
                        <p:par>
                          <p:cTn id="74" fill="hold">
                            <p:stCondLst>
                              <p:cond delay="7500"/>
                            </p:stCondLst>
                            <p:childTnLst>
                              <p:par>
                                <p:cTn id="75" presetID="22" presetClass="entr" presetSubtype="8"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left)">
                                      <p:cBhvr>
                                        <p:cTn id="77" dur="500"/>
                                        <p:tgtEl>
                                          <p:spTgt spid="35"/>
                                        </p:tgtEl>
                                      </p:cBhvr>
                                    </p:animEffect>
                                  </p:childTnLst>
                                </p:cTn>
                              </p:par>
                            </p:childTnLst>
                          </p:cTn>
                        </p:par>
                        <p:par>
                          <p:cTn id="78" fill="hold">
                            <p:stCondLst>
                              <p:cond delay="8000"/>
                            </p:stCondLst>
                            <p:childTnLst>
                              <p:par>
                                <p:cTn id="79" presetID="22" presetClass="entr" presetSubtype="8" fill="hold" grpId="0" nodeType="afterEffect">
                                  <p:stCondLst>
                                    <p:cond delay="0"/>
                                  </p:stCondLst>
                                  <p:childTnLst>
                                    <p:set>
                                      <p:cBhvr>
                                        <p:cTn id="80" dur="1" fill="hold">
                                          <p:stCondLst>
                                            <p:cond delay="0"/>
                                          </p:stCondLst>
                                        </p:cTn>
                                        <p:tgtEl>
                                          <p:spTgt spid="37"/>
                                        </p:tgtEl>
                                        <p:attrNameLst>
                                          <p:attrName>style.visibility</p:attrName>
                                        </p:attrNameLst>
                                      </p:cBhvr>
                                      <p:to>
                                        <p:strVal val="visible"/>
                                      </p:to>
                                    </p:set>
                                    <p:animEffect transition="in" filter="wipe(left)">
                                      <p:cBhvr>
                                        <p:cTn id="81" dur="500"/>
                                        <p:tgtEl>
                                          <p:spTgt spid="37"/>
                                        </p:tgtEl>
                                      </p:cBhvr>
                                    </p:animEffect>
                                  </p:childTnLst>
                                </p:cTn>
                              </p:par>
                            </p:childTnLst>
                          </p:cTn>
                        </p:par>
                        <p:par>
                          <p:cTn id="82" fill="hold">
                            <p:stCondLst>
                              <p:cond delay="8500"/>
                            </p:stCondLst>
                            <p:childTnLst>
                              <p:par>
                                <p:cTn id="83" presetID="22" presetClass="entr" presetSubtype="8" fill="hold" grpId="0" nodeType="after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wipe(left)">
                                      <p:cBhvr>
                                        <p:cTn id="85" dur="500"/>
                                        <p:tgtEl>
                                          <p:spTgt spid="38"/>
                                        </p:tgtEl>
                                      </p:cBhvr>
                                    </p:animEffect>
                                  </p:childTnLst>
                                </p:cTn>
                              </p:par>
                            </p:childTnLst>
                          </p:cTn>
                        </p:par>
                        <p:par>
                          <p:cTn id="86" fill="hold">
                            <p:stCondLst>
                              <p:cond delay="9000"/>
                            </p:stCondLst>
                            <p:childTnLst>
                              <p:par>
                                <p:cTn id="87" presetID="22" presetClass="entr" presetSubtype="8" fill="hold" grpId="0" nodeType="afterEffect">
                                  <p:stCondLst>
                                    <p:cond delay="0"/>
                                  </p:stCondLst>
                                  <p:childTnLst>
                                    <p:set>
                                      <p:cBhvr>
                                        <p:cTn id="88" dur="1" fill="hold">
                                          <p:stCondLst>
                                            <p:cond delay="0"/>
                                          </p:stCondLst>
                                        </p:cTn>
                                        <p:tgtEl>
                                          <p:spTgt spid="39"/>
                                        </p:tgtEl>
                                        <p:attrNameLst>
                                          <p:attrName>style.visibility</p:attrName>
                                        </p:attrNameLst>
                                      </p:cBhvr>
                                      <p:to>
                                        <p:strVal val="visible"/>
                                      </p:to>
                                    </p:set>
                                    <p:animEffect transition="in" filter="wipe(left)">
                                      <p:cBhvr>
                                        <p:cTn id="8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5" grpId="0" bldLvl="0" animBg="1"/>
      <p:bldP spid="26" grpId="0" bldLvl="0" animBg="1"/>
      <p:bldP spid="27" grpId="0" bldLvl="0" animBg="1"/>
      <p:bldP spid="28" grpId="0" bldLvl="0" animBg="1"/>
      <p:bldP spid="29" grpId="0" bldLvl="0" animBg="1"/>
      <p:bldP spid="30" grpId="0" bldLvl="0" animBg="1"/>
      <p:bldP spid="35" grpId="0"/>
      <p:bldP spid="37" grpId="0"/>
      <p:bldP spid="38"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grpSp>
        <p:nvGrpSpPr>
          <p:cNvPr id="41" name="Group 37"/>
          <p:cNvGrpSpPr/>
          <p:nvPr/>
        </p:nvGrpSpPr>
        <p:grpSpPr>
          <a:xfrm>
            <a:off x="1593834" y="1961187"/>
            <a:ext cx="2654730" cy="3821005"/>
            <a:chOff x="8991601" y="1947334"/>
            <a:chExt cx="2360612" cy="3821005"/>
          </a:xfrm>
        </p:grpSpPr>
        <p:sp>
          <p:nvSpPr>
            <p:cNvPr id="42"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3"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4"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5"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46"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47" name="文本框 115"/>
          <p:cNvSpPr txBox="1"/>
          <p:nvPr/>
        </p:nvSpPr>
        <p:spPr>
          <a:xfrm>
            <a:off x="1717189" y="3742796"/>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grpSp>
        <p:nvGrpSpPr>
          <p:cNvPr id="48" name="Group 37"/>
          <p:cNvGrpSpPr/>
          <p:nvPr/>
        </p:nvGrpSpPr>
        <p:grpSpPr>
          <a:xfrm>
            <a:off x="4768635" y="1961187"/>
            <a:ext cx="2654730" cy="3821005"/>
            <a:chOff x="8991601" y="1947334"/>
            <a:chExt cx="2360612" cy="3821005"/>
          </a:xfrm>
        </p:grpSpPr>
        <p:sp>
          <p:nvSpPr>
            <p:cNvPr id="49"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0"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1"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2"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53"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54" name="文本框 115"/>
          <p:cNvSpPr txBox="1"/>
          <p:nvPr/>
        </p:nvSpPr>
        <p:spPr>
          <a:xfrm>
            <a:off x="4891990" y="3742796"/>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grpSp>
        <p:nvGrpSpPr>
          <p:cNvPr id="55" name="Group 37"/>
          <p:cNvGrpSpPr/>
          <p:nvPr/>
        </p:nvGrpSpPr>
        <p:grpSpPr>
          <a:xfrm>
            <a:off x="7935588" y="1947333"/>
            <a:ext cx="2654730" cy="3821005"/>
            <a:chOff x="8991601" y="1947334"/>
            <a:chExt cx="2360612" cy="3821005"/>
          </a:xfrm>
        </p:grpSpPr>
        <p:sp>
          <p:nvSpPr>
            <p:cNvPr id="56"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7"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8"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9"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60"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61" name="文本框 115"/>
          <p:cNvSpPr txBox="1"/>
          <p:nvPr/>
        </p:nvSpPr>
        <p:spPr>
          <a:xfrm>
            <a:off x="8058943" y="3728942"/>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1000"/>
                                        <p:tgtEl>
                                          <p:spTgt spid="41"/>
                                        </p:tgtEl>
                                        <p:attrNameLst>
                                          <p:attrName>ppt_y</p:attrName>
                                        </p:attrNameLst>
                                      </p:cBhvr>
                                      <p:tavLst>
                                        <p:tav tm="0">
                                          <p:val>
                                            <p:strVal val="#ppt_y+#ppt_h*1.125000"/>
                                          </p:val>
                                        </p:tav>
                                        <p:tav tm="100000">
                                          <p:val>
                                            <p:strVal val="#ppt_y"/>
                                          </p:val>
                                        </p:tav>
                                      </p:tavLst>
                                    </p:anim>
                                    <p:animEffect transition="in" filter="wipe(up)">
                                      <p:cBhvr>
                                        <p:cTn id="8" dur="1000"/>
                                        <p:tgtEl>
                                          <p:spTgt spid="41"/>
                                        </p:tgtEl>
                                      </p:cBhvr>
                                    </p:animEffect>
                                  </p:childTnLst>
                                </p:cTn>
                              </p:par>
                            </p:childTnLst>
                          </p:cTn>
                        </p:par>
                        <p:par>
                          <p:cTn id="9" fill="hold">
                            <p:stCondLst>
                              <p:cond delay="1000"/>
                            </p:stCondLst>
                            <p:childTnLst>
                              <p:par>
                                <p:cTn id="10" presetID="22" presetClass="entr" presetSubtype="2" fill="hold" grpId="0" nodeType="after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wipe(right)">
                                      <p:cBhvr>
                                        <p:cTn id="12" dur="500"/>
                                        <p:tgtEl>
                                          <p:spTgt spid="47"/>
                                        </p:tgtEl>
                                      </p:cBhvr>
                                    </p:animEffect>
                                  </p:childTnLst>
                                </p:cTn>
                              </p:par>
                            </p:childTnLst>
                          </p:cTn>
                        </p:par>
                        <p:par>
                          <p:cTn id="13" fill="hold">
                            <p:stCondLst>
                              <p:cond delay="1500"/>
                            </p:stCondLst>
                            <p:childTnLst>
                              <p:par>
                                <p:cTn id="14" presetID="12" presetClass="entr" presetSubtype="4"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1000"/>
                                        <p:tgtEl>
                                          <p:spTgt spid="48"/>
                                        </p:tgtEl>
                                        <p:attrNameLst>
                                          <p:attrName>ppt_y</p:attrName>
                                        </p:attrNameLst>
                                      </p:cBhvr>
                                      <p:tavLst>
                                        <p:tav tm="0">
                                          <p:val>
                                            <p:strVal val="#ppt_y+#ppt_h*1.125000"/>
                                          </p:val>
                                        </p:tav>
                                        <p:tav tm="100000">
                                          <p:val>
                                            <p:strVal val="#ppt_y"/>
                                          </p:val>
                                        </p:tav>
                                      </p:tavLst>
                                    </p:anim>
                                    <p:animEffect transition="in" filter="wipe(up)">
                                      <p:cBhvr>
                                        <p:cTn id="17" dur="1000"/>
                                        <p:tgtEl>
                                          <p:spTgt spid="48"/>
                                        </p:tgtEl>
                                      </p:cBhvr>
                                    </p:animEffect>
                                  </p:childTnLst>
                                </p:cTn>
                              </p:par>
                            </p:childTnLst>
                          </p:cTn>
                        </p:par>
                        <p:par>
                          <p:cTn id="18" fill="hold">
                            <p:stCondLst>
                              <p:cond delay="2500"/>
                            </p:stCondLst>
                            <p:childTnLst>
                              <p:par>
                                <p:cTn id="19" presetID="22" presetClass="entr" presetSubtype="2" fill="hold" grpId="0" nodeType="after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wipe(right)">
                                      <p:cBhvr>
                                        <p:cTn id="21" dur="500"/>
                                        <p:tgtEl>
                                          <p:spTgt spid="54"/>
                                        </p:tgtEl>
                                      </p:cBhvr>
                                    </p:animEffect>
                                  </p:childTnLst>
                                </p:cTn>
                              </p:par>
                            </p:childTnLst>
                          </p:cTn>
                        </p:par>
                        <p:par>
                          <p:cTn id="22" fill="hold">
                            <p:stCondLst>
                              <p:cond delay="3000"/>
                            </p:stCondLst>
                            <p:childTnLst>
                              <p:par>
                                <p:cTn id="23" presetID="12" presetClass="entr" presetSubtype="4" fill="hold" nodeType="afterEffect">
                                  <p:stCondLst>
                                    <p:cond delay="0"/>
                                  </p:stCondLst>
                                  <p:childTnLst>
                                    <p:set>
                                      <p:cBhvr>
                                        <p:cTn id="24" dur="1" fill="hold">
                                          <p:stCondLst>
                                            <p:cond delay="0"/>
                                          </p:stCondLst>
                                        </p:cTn>
                                        <p:tgtEl>
                                          <p:spTgt spid="55"/>
                                        </p:tgtEl>
                                        <p:attrNameLst>
                                          <p:attrName>style.visibility</p:attrName>
                                        </p:attrNameLst>
                                      </p:cBhvr>
                                      <p:to>
                                        <p:strVal val="visible"/>
                                      </p:to>
                                    </p:set>
                                    <p:anim calcmode="lin" valueType="num">
                                      <p:cBhvr additive="base">
                                        <p:cTn id="25" dur="1000"/>
                                        <p:tgtEl>
                                          <p:spTgt spid="55"/>
                                        </p:tgtEl>
                                        <p:attrNameLst>
                                          <p:attrName>ppt_y</p:attrName>
                                        </p:attrNameLst>
                                      </p:cBhvr>
                                      <p:tavLst>
                                        <p:tav tm="0">
                                          <p:val>
                                            <p:strVal val="#ppt_y+#ppt_h*1.125000"/>
                                          </p:val>
                                        </p:tav>
                                        <p:tav tm="100000">
                                          <p:val>
                                            <p:strVal val="#ppt_y"/>
                                          </p:val>
                                        </p:tav>
                                      </p:tavLst>
                                    </p:anim>
                                    <p:animEffect transition="in" filter="wipe(up)">
                                      <p:cBhvr>
                                        <p:cTn id="26" dur="1000"/>
                                        <p:tgtEl>
                                          <p:spTgt spid="55"/>
                                        </p:tgtEl>
                                      </p:cBhvr>
                                    </p:animEffect>
                                  </p:childTnLst>
                                </p:cTn>
                              </p:par>
                            </p:childTnLst>
                          </p:cTn>
                        </p:par>
                        <p:par>
                          <p:cTn id="27" fill="hold">
                            <p:stCondLst>
                              <p:cond delay="4000"/>
                            </p:stCondLst>
                            <p:childTnLst>
                              <p:par>
                                <p:cTn id="28" presetID="22" presetClass="entr" presetSubtype="2" fill="hold" grpId="0" nodeType="after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wipe(right)">
                                      <p:cBhvr>
                                        <p:cTn id="30"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54" grpId="0"/>
      <p:bldP spid="6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规划展望</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04</a:t>
            </a:r>
            <a:endParaRPr 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1000"/>
                                        <p:tgtEl>
                                          <p:spTgt spid="32"/>
                                        </p:tgtEl>
                                      </p:cBhvr>
                                    </p:animEffect>
                                    <p:anim calcmode="lin" valueType="num">
                                      <p:cBhvr>
                                        <p:cTn id="61" dur="1000" fill="hold"/>
                                        <p:tgtEl>
                                          <p:spTgt spid="32"/>
                                        </p:tgtEl>
                                        <p:attrNameLst>
                                          <p:attrName>ppt_x</p:attrName>
                                        </p:attrNameLst>
                                      </p:cBhvr>
                                      <p:tavLst>
                                        <p:tav tm="0">
                                          <p:val>
                                            <p:strVal val="#ppt_x"/>
                                          </p:val>
                                        </p:tav>
                                        <p:tav tm="100000">
                                          <p:val>
                                            <p:strVal val="#ppt_x"/>
                                          </p:val>
                                        </p:tav>
                                      </p:tavLst>
                                    </p:anim>
                                    <p:anim calcmode="lin" valueType="num">
                                      <p:cBhvr>
                                        <p:cTn id="6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矩形 7"/>
          <p:cNvSpPr/>
          <p:nvPr/>
        </p:nvSpPr>
        <p:spPr>
          <a:xfrm>
            <a:off x="1513772" y="1845692"/>
            <a:ext cx="3216441"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815507" y="1845692"/>
            <a:ext cx="3216441"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707790" y="1832709"/>
            <a:ext cx="3236556" cy="2268542"/>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1970996" y="2691537"/>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2" name="文本框 11"/>
          <p:cNvSpPr txBox="1"/>
          <p:nvPr/>
        </p:nvSpPr>
        <p:spPr>
          <a:xfrm>
            <a:off x="1970994" y="226799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
        <p:nvSpPr>
          <p:cNvPr id="13" name="文本框 12"/>
          <p:cNvSpPr txBox="1"/>
          <p:nvPr/>
        </p:nvSpPr>
        <p:spPr>
          <a:xfrm>
            <a:off x="8374971" y="2691537"/>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4" name="文本框 13"/>
          <p:cNvSpPr txBox="1"/>
          <p:nvPr/>
        </p:nvSpPr>
        <p:spPr>
          <a:xfrm>
            <a:off x="8374969" y="226799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
        <p:nvSpPr>
          <p:cNvPr id="15" name="矩形 14"/>
          <p:cNvSpPr/>
          <p:nvPr/>
        </p:nvSpPr>
        <p:spPr>
          <a:xfrm>
            <a:off x="1513772" y="4131885"/>
            <a:ext cx="3216441" cy="2268542"/>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815507" y="4131885"/>
            <a:ext cx="3216441" cy="2268542"/>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07790" y="4118902"/>
            <a:ext cx="3236556"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5280656" y="5014560"/>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9" name="文本框 18"/>
          <p:cNvSpPr txBox="1"/>
          <p:nvPr/>
        </p:nvSpPr>
        <p:spPr>
          <a:xfrm>
            <a:off x="5280654" y="4591015"/>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p:tgtEl>
                                          <p:spTgt spid="12"/>
                                        </p:tgtEl>
                                        <p:attrNameLst>
                                          <p:attrName>ppt_y</p:attrName>
                                        </p:attrNameLst>
                                      </p:cBhvr>
                                      <p:tavLst>
                                        <p:tav tm="0">
                                          <p:val>
                                            <p:strVal val="#ppt_y+#ppt_h*1.125000"/>
                                          </p:val>
                                        </p:tav>
                                        <p:tav tm="100000">
                                          <p:val>
                                            <p:strVal val="#ppt_y"/>
                                          </p:val>
                                        </p:tav>
                                      </p:tavLst>
                                    </p:anim>
                                    <p:animEffect transition="in" filter="wipe(up)">
                                      <p:cBhvr>
                                        <p:cTn id="13" dur="500"/>
                                        <p:tgtEl>
                                          <p:spTgt spid="12"/>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p:tgtEl>
                                          <p:spTgt spid="13"/>
                                        </p:tgtEl>
                                        <p:attrNameLst>
                                          <p:attrName>ppt_y</p:attrName>
                                        </p:attrNameLst>
                                      </p:cBhvr>
                                      <p:tavLst>
                                        <p:tav tm="0">
                                          <p:val>
                                            <p:strVal val="#ppt_y+#ppt_h*1.125000"/>
                                          </p:val>
                                        </p:tav>
                                        <p:tav tm="100000">
                                          <p:val>
                                            <p:strVal val="#ppt_y"/>
                                          </p:val>
                                        </p:tav>
                                      </p:tavLst>
                                    </p:anim>
                                    <p:animEffect transition="in" filter="wipe(up)">
                                      <p:cBhvr>
                                        <p:cTn id="18" dur="500"/>
                                        <p:tgtEl>
                                          <p:spTgt spid="13"/>
                                        </p:tgtEl>
                                      </p:cBhvr>
                                    </p:animEffect>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p:tgtEl>
                                          <p:spTgt spid="14"/>
                                        </p:tgtEl>
                                        <p:attrNameLst>
                                          <p:attrName>ppt_y</p:attrName>
                                        </p:attrNameLst>
                                      </p:cBhvr>
                                      <p:tavLst>
                                        <p:tav tm="0">
                                          <p:val>
                                            <p:strVal val="#ppt_y+#ppt_h*1.125000"/>
                                          </p:val>
                                        </p:tav>
                                        <p:tav tm="100000">
                                          <p:val>
                                            <p:strVal val="#ppt_y"/>
                                          </p:val>
                                        </p:tav>
                                      </p:tavLst>
                                    </p:anim>
                                    <p:animEffect transition="in" filter="wipe(up)">
                                      <p:cBhvr>
                                        <p:cTn id="23" dur="500"/>
                                        <p:tgtEl>
                                          <p:spTgt spid="14"/>
                                        </p:tgtEl>
                                      </p:cBhvr>
                                    </p:animEffect>
                                  </p:childTnLst>
                                </p:cTn>
                              </p:par>
                            </p:childTnLst>
                          </p:cTn>
                        </p:par>
                        <p:par>
                          <p:cTn id="24" fill="hold">
                            <p:stCondLst>
                              <p:cond delay="2000"/>
                            </p:stCondLst>
                            <p:childTnLst>
                              <p:par>
                                <p:cTn id="25" presetID="12" presetClass="entr" presetSubtype="4"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p:tgtEl>
                                          <p:spTgt spid="18"/>
                                        </p:tgtEl>
                                        <p:attrNameLst>
                                          <p:attrName>ppt_y</p:attrName>
                                        </p:attrNameLst>
                                      </p:cBhvr>
                                      <p:tavLst>
                                        <p:tav tm="0">
                                          <p:val>
                                            <p:strVal val="#ppt_y+#ppt_h*1.125000"/>
                                          </p:val>
                                        </p:tav>
                                        <p:tav tm="100000">
                                          <p:val>
                                            <p:strVal val="#ppt_y"/>
                                          </p:val>
                                        </p:tav>
                                      </p:tavLst>
                                    </p:anim>
                                    <p:animEffect transition="in" filter="wipe(up)">
                                      <p:cBhvr>
                                        <p:cTn id="28" dur="500"/>
                                        <p:tgtEl>
                                          <p:spTgt spid="18"/>
                                        </p:tgtEl>
                                      </p:cBhvr>
                                    </p:animEffect>
                                  </p:childTnLst>
                                </p:cTn>
                              </p:par>
                            </p:childTnLst>
                          </p:cTn>
                        </p:par>
                        <p:par>
                          <p:cTn id="29" fill="hold">
                            <p:stCondLst>
                              <p:cond delay="2500"/>
                            </p:stCondLst>
                            <p:childTnLst>
                              <p:par>
                                <p:cTn id="30" presetID="12" presetClass="entr" presetSubtype="4"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500"/>
                                        <p:tgtEl>
                                          <p:spTgt spid="19"/>
                                        </p:tgtEl>
                                        <p:attrNameLst>
                                          <p:attrName>ppt_y</p:attrName>
                                        </p:attrNameLst>
                                      </p:cBhvr>
                                      <p:tavLst>
                                        <p:tav tm="0">
                                          <p:val>
                                            <p:strVal val="#ppt_y+#ppt_h*1.125000"/>
                                          </p:val>
                                        </p:tav>
                                        <p:tav tm="100000">
                                          <p:val>
                                            <p:strVal val="#ppt_y"/>
                                          </p:val>
                                        </p:tav>
                                      </p:tavLst>
                                    </p:anim>
                                    <p:animEffect transition="in" filter="wipe(up)">
                                      <p:cBhvr>
                                        <p:cTn id="33" dur="500"/>
                                        <p:tgtEl>
                                          <p:spTgt spid="19"/>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bldLvl="0"/>
      <p:bldP spid="12" grpId="0" bldLvl="0"/>
      <p:bldP spid="13" grpId="0" bldLvl="0"/>
      <p:bldP spid="14" grpId="0" bldLvl="0"/>
      <p:bldP spid="15" grpId="0" animBg="1"/>
      <p:bldP spid="16" grpId="0" animBg="1"/>
      <p:bldP spid="18" grpId="0" bldLvl="0"/>
      <p:bldP spid="19" grpId="0" bldLvl="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Oval 2"/>
          <p:cNvSpPr/>
          <p:nvPr/>
        </p:nvSpPr>
        <p:spPr>
          <a:xfrm>
            <a:off x="1204756" y="1503579"/>
            <a:ext cx="1817451"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9" name="Oval 3"/>
          <p:cNvSpPr/>
          <p:nvPr/>
        </p:nvSpPr>
        <p:spPr>
          <a:xfrm>
            <a:off x="3544426" y="1866277"/>
            <a:ext cx="1076979" cy="1076978"/>
          </a:xfrm>
          <a:prstGeom prst="ellipse">
            <a:avLst/>
          </a:prstGeom>
          <a:solidFill>
            <a:srgbClr val="C3D7D3"/>
          </a:soli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0" name="Oval 28"/>
          <p:cNvSpPr/>
          <p:nvPr/>
        </p:nvSpPr>
        <p:spPr>
          <a:xfrm>
            <a:off x="5143626" y="1501991"/>
            <a:ext cx="1816657"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1" name="Oval 29"/>
          <p:cNvSpPr/>
          <p:nvPr/>
        </p:nvSpPr>
        <p:spPr>
          <a:xfrm>
            <a:off x="7497582" y="1866277"/>
            <a:ext cx="1076978" cy="1076978"/>
          </a:xfrm>
          <a:prstGeom prst="ellipse">
            <a:avLst/>
          </a:prstGeom>
          <a:solidFill>
            <a:srgbClr val="C3D7D3"/>
          </a:soli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2" name="Freeform 1"/>
          <p:cNvSpPr>
            <a:spLocks noChangeArrowheads="1"/>
          </p:cNvSpPr>
          <p:nvPr/>
        </p:nvSpPr>
        <p:spPr bwMode="auto">
          <a:xfrm rot="10800000">
            <a:off x="3169032" y="2200400"/>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3" name="Freeform 1"/>
          <p:cNvSpPr>
            <a:spLocks noChangeArrowheads="1"/>
          </p:cNvSpPr>
          <p:nvPr/>
        </p:nvSpPr>
        <p:spPr bwMode="auto">
          <a:xfrm rot="10800000">
            <a:off x="4754738" y="2200400"/>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4" name="Freeform 1"/>
          <p:cNvSpPr>
            <a:spLocks noChangeArrowheads="1"/>
          </p:cNvSpPr>
          <p:nvPr/>
        </p:nvSpPr>
        <p:spPr bwMode="auto">
          <a:xfrm rot="10800000">
            <a:off x="7101552" y="2200400"/>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5" name="Oval 37"/>
          <p:cNvSpPr/>
          <p:nvPr/>
        </p:nvSpPr>
        <p:spPr>
          <a:xfrm>
            <a:off x="9103923" y="1496437"/>
            <a:ext cx="1817451"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6" name="Freeform 1"/>
          <p:cNvSpPr>
            <a:spLocks noChangeArrowheads="1"/>
          </p:cNvSpPr>
          <p:nvPr/>
        </p:nvSpPr>
        <p:spPr bwMode="auto">
          <a:xfrm rot="10800000">
            <a:off x="8695195" y="2200400"/>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7" name="Freeform 16"/>
          <p:cNvSpPr>
            <a:spLocks noChangeArrowheads="1"/>
          </p:cNvSpPr>
          <p:nvPr/>
        </p:nvSpPr>
        <p:spPr bwMode="auto">
          <a:xfrm>
            <a:off x="1758721" y="1855165"/>
            <a:ext cx="690473" cy="1084121"/>
          </a:xfrm>
          <a:custGeom>
            <a:avLst/>
            <a:gdLst>
              <a:gd name="T0" fmla="*/ 853180 w 657"/>
              <a:gd name="T1" fmla="*/ 1989409 h 1032"/>
              <a:gd name="T2" fmla="*/ 699775 w 657"/>
              <a:gd name="T3" fmla="*/ 2165872 h 1032"/>
              <a:gd name="T4" fmla="*/ 525357 w 657"/>
              <a:gd name="T5" fmla="*/ 1989409 h 1032"/>
              <a:gd name="T6" fmla="*/ 941440 w 657"/>
              <a:gd name="T7" fmla="*/ 1924286 h 1032"/>
              <a:gd name="T8" fmla="*/ 416083 w 657"/>
              <a:gd name="T9" fmla="*/ 1749924 h 1032"/>
              <a:gd name="T10" fmla="*/ 1378537 w 657"/>
              <a:gd name="T11" fmla="*/ 699549 h 1032"/>
              <a:gd name="T12" fmla="*/ 1181002 w 657"/>
              <a:gd name="T13" fmla="*/ 1180621 h 1032"/>
              <a:gd name="T14" fmla="*/ 1115858 w 657"/>
              <a:gd name="T15" fmla="*/ 1333976 h 1032"/>
              <a:gd name="T16" fmla="*/ 1050714 w 657"/>
              <a:gd name="T17" fmla="*/ 1487330 h 1032"/>
              <a:gd name="T18" fmla="*/ 1050714 w 657"/>
              <a:gd name="T19" fmla="*/ 1531446 h 1032"/>
              <a:gd name="T20" fmla="*/ 348837 w 657"/>
              <a:gd name="T21" fmla="*/ 1661692 h 1032"/>
              <a:gd name="T22" fmla="*/ 327823 w 657"/>
              <a:gd name="T23" fmla="*/ 1487330 h 1032"/>
              <a:gd name="T24" fmla="*/ 283693 w 657"/>
              <a:gd name="T25" fmla="*/ 1333976 h 1032"/>
              <a:gd name="T26" fmla="*/ 195433 w 657"/>
              <a:gd name="T27" fmla="*/ 1159613 h 1032"/>
              <a:gd name="T28" fmla="*/ 0 w 657"/>
              <a:gd name="T29" fmla="*/ 699549 h 1032"/>
              <a:gd name="T30" fmla="*/ 699775 w 657"/>
              <a:gd name="T31" fmla="*/ 0 h 1032"/>
              <a:gd name="T32" fmla="*/ 1378537 w 657"/>
              <a:gd name="T33" fmla="*/ 699549 h 1032"/>
              <a:gd name="T34" fmla="*/ 1071728 w 657"/>
              <a:gd name="T35" fmla="*/ 327717 h 1032"/>
              <a:gd name="T36" fmla="*/ 327823 w 657"/>
              <a:gd name="T37" fmla="*/ 327717 h 1032"/>
              <a:gd name="T38" fmla="*/ 306808 w 657"/>
              <a:gd name="T39" fmla="*/ 1048274 h 1032"/>
              <a:gd name="T40" fmla="*/ 348837 w 657"/>
              <a:gd name="T41" fmla="*/ 1136505 h 1032"/>
              <a:gd name="T42" fmla="*/ 481227 w 657"/>
              <a:gd name="T43" fmla="*/ 1399099 h 1032"/>
              <a:gd name="T44" fmla="*/ 897310 w 657"/>
              <a:gd name="T45" fmla="*/ 1508338 h 1032"/>
              <a:gd name="T46" fmla="*/ 962454 w 657"/>
              <a:gd name="T47" fmla="*/ 1268852 h 1032"/>
              <a:gd name="T48" fmla="*/ 1071728 w 657"/>
              <a:gd name="T49" fmla="*/ 1092389 h 1032"/>
              <a:gd name="T50" fmla="*/ 1225132 w 657"/>
              <a:gd name="T51" fmla="*/ 699549 h 1032"/>
              <a:gd name="T52" fmla="*/ 743905 w 657"/>
              <a:gd name="T53" fmla="*/ 743665 h 1032"/>
              <a:gd name="T54" fmla="*/ 634631 w 657"/>
              <a:gd name="T55" fmla="*/ 743665 h 1032"/>
              <a:gd name="T56" fmla="*/ 502241 w 657"/>
              <a:gd name="T57" fmla="*/ 743665 h 1032"/>
              <a:gd name="T58" fmla="*/ 525357 w 657"/>
              <a:gd name="T59" fmla="*/ 1048274 h 1032"/>
              <a:gd name="T60" fmla="*/ 634631 w 657"/>
              <a:gd name="T61" fmla="*/ 1048274 h 1032"/>
              <a:gd name="T62" fmla="*/ 764920 w 657"/>
              <a:gd name="T63" fmla="*/ 1048274 h 1032"/>
              <a:gd name="T64" fmla="*/ 874194 w 657"/>
              <a:gd name="T65" fmla="*/ 1048274 h 1032"/>
              <a:gd name="T66" fmla="*/ 897310 w 657"/>
              <a:gd name="T67" fmla="*/ 743665 h 1032"/>
              <a:gd name="T68" fmla="*/ 809050 w 657"/>
              <a:gd name="T69" fmla="*/ 873912 h 10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8" name="Freeform 17"/>
          <p:cNvSpPr>
            <a:spLocks noChangeArrowheads="1"/>
          </p:cNvSpPr>
          <p:nvPr/>
        </p:nvSpPr>
        <p:spPr bwMode="auto">
          <a:xfrm>
            <a:off x="3889663" y="2101194"/>
            <a:ext cx="392855" cy="548410"/>
          </a:xfrm>
          <a:custGeom>
            <a:avLst/>
            <a:gdLst>
              <a:gd name="T0" fmla="*/ 509767 w 503"/>
              <a:gd name="T1" fmla="*/ 221560 h 703"/>
              <a:gd name="T2" fmla="*/ 262702 w 503"/>
              <a:gd name="T3" fmla="*/ 221560 h 703"/>
              <a:gd name="T4" fmla="*/ 262702 w 503"/>
              <a:gd name="T5" fmla="*/ 209078 h 703"/>
              <a:gd name="T6" fmla="*/ 287721 w 503"/>
              <a:gd name="T7" fmla="*/ 195036 h 703"/>
              <a:gd name="T8" fmla="*/ 484748 w 503"/>
              <a:gd name="T9" fmla="*/ 195036 h 703"/>
              <a:gd name="T10" fmla="*/ 536350 w 503"/>
              <a:gd name="T11" fmla="*/ 0 h 703"/>
              <a:gd name="T12" fmla="*/ 236119 w 503"/>
              <a:gd name="T13" fmla="*/ 0 h 703"/>
              <a:gd name="T14" fmla="*/ 275212 w 503"/>
              <a:gd name="T15" fmla="*/ 195036 h 703"/>
              <a:gd name="T16" fmla="*/ 104768 w 503"/>
              <a:gd name="T17" fmla="*/ 104539 h 703"/>
              <a:gd name="T18" fmla="*/ 117278 w 503"/>
              <a:gd name="T19" fmla="*/ 131064 h 703"/>
              <a:gd name="T20" fmla="*/ 262702 w 503"/>
              <a:gd name="T21" fmla="*/ 209078 h 703"/>
              <a:gd name="T22" fmla="*/ 143861 w 503"/>
              <a:gd name="T23" fmla="*/ 209078 h 703"/>
              <a:gd name="T24" fmla="*/ 131351 w 503"/>
              <a:gd name="T25" fmla="*/ 221560 h 703"/>
              <a:gd name="T26" fmla="*/ 197026 w 503"/>
              <a:gd name="T27" fmla="*/ 248085 h 703"/>
              <a:gd name="T28" fmla="*/ 236119 w 503"/>
              <a:gd name="T29" fmla="*/ 235603 h 703"/>
              <a:gd name="T30" fmla="*/ 0 w 503"/>
              <a:gd name="T31" fmla="*/ 717731 h 703"/>
              <a:gd name="T32" fmla="*/ 392489 w 503"/>
              <a:gd name="T33" fmla="*/ 1095320 h 703"/>
              <a:gd name="T34" fmla="*/ 784978 w 503"/>
              <a:gd name="T35" fmla="*/ 705249 h 703"/>
              <a:gd name="T36" fmla="*/ 509767 w 503"/>
              <a:gd name="T37" fmla="*/ 221560 h 703"/>
              <a:gd name="T38" fmla="*/ 497257 w 503"/>
              <a:gd name="T39" fmla="*/ 834752 h 703"/>
              <a:gd name="T40" fmla="*/ 431582 w 503"/>
              <a:gd name="T41" fmla="*/ 873759 h 703"/>
              <a:gd name="T42" fmla="*/ 431582 w 503"/>
              <a:gd name="T43" fmla="*/ 939291 h 703"/>
              <a:gd name="T44" fmla="*/ 365906 w 503"/>
              <a:gd name="T45" fmla="*/ 939291 h 703"/>
              <a:gd name="T46" fmla="*/ 353397 w 503"/>
              <a:gd name="T47" fmla="*/ 873759 h 703"/>
              <a:gd name="T48" fmla="*/ 275212 w 503"/>
              <a:gd name="T49" fmla="*/ 834752 h 703"/>
              <a:gd name="T50" fmla="*/ 236119 w 503"/>
              <a:gd name="T51" fmla="*/ 756738 h 703"/>
              <a:gd name="T52" fmla="*/ 236119 w 503"/>
              <a:gd name="T53" fmla="*/ 730213 h 703"/>
              <a:gd name="T54" fmla="*/ 301794 w 503"/>
              <a:gd name="T55" fmla="*/ 730213 h 703"/>
              <a:gd name="T56" fmla="*/ 301794 w 503"/>
              <a:gd name="T57" fmla="*/ 742695 h 703"/>
              <a:gd name="T58" fmla="*/ 326814 w 503"/>
              <a:gd name="T59" fmla="*/ 795745 h 703"/>
              <a:gd name="T60" fmla="*/ 392489 w 503"/>
              <a:gd name="T61" fmla="*/ 822270 h 703"/>
              <a:gd name="T62" fmla="*/ 458165 w 503"/>
              <a:gd name="T63" fmla="*/ 795745 h 703"/>
              <a:gd name="T64" fmla="*/ 484748 w 503"/>
              <a:gd name="T65" fmla="*/ 742695 h 703"/>
              <a:gd name="T66" fmla="*/ 458165 w 503"/>
              <a:gd name="T67" fmla="*/ 691206 h 703"/>
              <a:gd name="T68" fmla="*/ 379980 w 503"/>
              <a:gd name="T69" fmla="*/ 664681 h 703"/>
              <a:gd name="T70" fmla="*/ 287721 w 503"/>
              <a:gd name="T71" fmla="*/ 613192 h 703"/>
              <a:gd name="T72" fmla="*/ 248629 w 503"/>
              <a:gd name="T73" fmla="*/ 547660 h 703"/>
              <a:gd name="T74" fmla="*/ 287721 w 503"/>
              <a:gd name="T75" fmla="*/ 457163 h 703"/>
              <a:gd name="T76" fmla="*/ 353397 w 503"/>
              <a:gd name="T77" fmla="*/ 430639 h 703"/>
              <a:gd name="T78" fmla="*/ 353397 w 503"/>
              <a:gd name="T79" fmla="*/ 365107 h 703"/>
              <a:gd name="T80" fmla="*/ 419072 w 503"/>
              <a:gd name="T81" fmla="*/ 365107 h 703"/>
              <a:gd name="T82" fmla="*/ 419072 w 503"/>
              <a:gd name="T83" fmla="*/ 416596 h 703"/>
              <a:gd name="T84" fmla="*/ 497257 w 503"/>
              <a:gd name="T85" fmla="*/ 457163 h 703"/>
              <a:gd name="T86" fmla="*/ 536350 w 503"/>
              <a:gd name="T87" fmla="*/ 547660 h 703"/>
              <a:gd name="T88" fmla="*/ 470674 w 503"/>
              <a:gd name="T89" fmla="*/ 547660 h 703"/>
              <a:gd name="T90" fmla="*/ 444091 w 503"/>
              <a:gd name="T91" fmla="*/ 496170 h 703"/>
              <a:gd name="T92" fmla="*/ 392489 w 503"/>
              <a:gd name="T93" fmla="*/ 469646 h 703"/>
              <a:gd name="T94" fmla="*/ 340887 w 503"/>
              <a:gd name="T95" fmla="*/ 496170 h 703"/>
              <a:gd name="T96" fmla="*/ 314304 w 503"/>
              <a:gd name="T97" fmla="*/ 535178 h 703"/>
              <a:gd name="T98" fmla="*/ 340887 w 503"/>
              <a:gd name="T99" fmla="*/ 586667 h 703"/>
              <a:gd name="T100" fmla="*/ 406562 w 503"/>
              <a:gd name="T101" fmla="*/ 613192 h 703"/>
              <a:gd name="T102" fmla="*/ 509767 w 503"/>
              <a:gd name="T103" fmla="*/ 664681 h 703"/>
              <a:gd name="T104" fmla="*/ 548859 w 503"/>
              <a:gd name="T105" fmla="*/ 742695 h 703"/>
              <a:gd name="T106" fmla="*/ 497257 w 503"/>
              <a:gd name="T107" fmla="*/ 834752 h 703"/>
              <a:gd name="T108" fmla="*/ 497257 w 503"/>
              <a:gd name="T109" fmla="*/ 834752 h 703"/>
              <a:gd name="T110" fmla="*/ 497257 w 503"/>
              <a:gd name="T111" fmla="*/ 834752 h 70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9" name="Freeform 109"/>
          <p:cNvSpPr>
            <a:spLocks noChangeArrowheads="1"/>
          </p:cNvSpPr>
          <p:nvPr/>
        </p:nvSpPr>
        <p:spPr bwMode="auto">
          <a:xfrm>
            <a:off x="5542829" y="1851196"/>
            <a:ext cx="1066661" cy="1066661"/>
          </a:xfrm>
          <a:custGeom>
            <a:avLst/>
            <a:gdLst>
              <a:gd name="T0" fmla="*/ 1065415 w 1105"/>
              <a:gd name="T1" fmla="*/ 0 h 1105"/>
              <a:gd name="T2" fmla="*/ 0 w 1105"/>
              <a:gd name="T3" fmla="*/ 1065277 h 1105"/>
              <a:gd name="T4" fmla="*/ 1065415 w 1105"/>
              <a:gd name="T5" fmla="*/ 2130553 h 1105"/>
              <a:gd name="T6" fmla="*/ 2130830 w 1105"/>
              <a:gd name="T7" fmla="*/ 1065277 h 1105"/>
              <a:gd name="T8" fmla="*/ 1065415 w 1105"/>
              <a:gd name="T9" fmla="*/ 0 h 1105"/>
              <a:gd name="T10" fmla="*/ 1065415 w 1105"/>
              <a:gd name="T11" fmla="*/ 1953007 h 1105"/>
              <a:gd name="T12" fmla="*/ 162128 w 1105"/>
              <a:gd name="T13" fmla="*/ 1065277 h 1105"/>
              <a:gd name="T14" fmla="*/ 1065415 w 1105"/>
              <a:gd name="T15" fmla="*/ 162107 h 1105"/>
              <a:gd name="T16" fmla="*/ 1953261 w 1105"/>
              <a:gd name="T17" fmla="*/ 1065277 h 1105"/>
              <a:gd name="T18" fmla="*/ 1065415 w 1105"/>
              <a:gd name="T19" fmla="*/ 1953007 h 1105"/>
              <a:gd name="T20" fmla="*/ 1613563 w 1105"/>
              <a:gd name="T21" fmla="*/ 791238 h 1105"/>
              <a:gd name="T22" fmla="*/ 1598122 w 1105"/>
              <a:gd name="T23" fmla="*/ 872292 h 1105"/>
              <a:gd name="T24" fmla="*/ 1080856 w 1105"/>
              <a:gd name="T25" fmla="*/ 1227384 h 1105"/>
              <a:gd name="T26" fmla="*/ 1049974 w 1105"/>
              <a:gd name="T27" fmla="*/ 1227384 h 1105"/>
              <a:gd name="T28" fmla="*/ 1017162 w 1105"/>
              <a:gd name="T29" fmla="*/ 1227384 h 1105"/>
              <a:gd name="T30" fmla="*/ 999792 w 1105"/>
              <a:gd name="T31" fmla="*/ 1179138 h 1105"/>
              <a:gd name="T32" fmla="*/ 999792 w 1105"/>
              <a:gd name="T33" fmla="*/ 420707 h 1105"/>
              <a:gd name="T34" fmla="*/ 1049974 w 1105"/>
              <a:gd name="T35" fmla="*/ 355092 h 1105"/>
              <a:gd name="T36" fmla="*/ 1113667 w 1105"/>
              <a:gd name="T37" fmla="*/ 420707 h 1105"/>
              <a:gd name="T38" fmla="*/ 1113667 w 1105"/>
              <a:gd name="T39" fmla="*/ 1065277 h 1105"/>
              <a:gd name="T40" fmla="*/ 1534429 w 1105"/>
              <a:gd name="T41" fmla="*/ 775799 h 1105"/>
              <a:gd name="T42" fmla="*/ 1613563 w 1105"/>
              <a:gd name="T43" fmla="*/ 791238 h 1105"/>
              <a:gd name="T44" fmla="*/ 1613563 w 1105"/>
              <a:gd name="T45" fmla="*/ 791238 h 1105"/>
              <a:gd name="T46" fmla="*/ 1613563 w 1105"/>
              <a:gd name="T47" fmla="*/ 791238 h 110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05" h="1105">
                <a:moveTo>
                  <a:pt x="552" y="0"/>
                </a:moveTo>
                <a:cubicBezTo>
                  <a:pt x="243" y="0"/>
                  <a:pt x="0" y="243"/>
                  <a:pt x="0" y="552"/>
                </a:cubicBezTo>
                <a:cubicBezTo>
                  <a:pt x="0" y="853"/>
                  <a:pt x="243" y="1104"/>
                  <a:pt x="552" y="1104"/>
                </a:cubicBezTo>
                <a:cubicBezTo>
                  <a:pt x="853" y="1104"/>
                  <a:pt x="1104" y="853"/>
                  <a:pt x="1104" y="552"/>
                </a:cubicBezTo>
                <a:cubicBezTo>
                  <a:pt x="1104" y="243"/>
                  <a:pt x="853" y="0"/>
                  <a:pt x="552" y="0"/>
                </a:cubicBezTo>
                <a:close/>
                <a:moveTo>
                  <a:pt x="552" y="1012"/>
                </a:moveTo>
                <a:cubicBezTo>
                  <a:pt x="293" y="1012"/>
                  <a:pt x="84" y="803"/>
                  <a:pt x="84" y="552"/>
                </a:cubicBezTo>
                <a:cubicBezTo>
                  <a:pt x="84" y="293"/>
                  <a:pt x="293" y="84"/>
                  <a:pt x="552" y="84"/>
                </a:cubicBezTo>
                <a:cubicBezTo>
                  <a:pt x="803" y="84"/>
                  <a:pt x="1012" y="293"/>
                  <a:pt x="1012" y="552"/>
                </a:cubicBezTo>
                <a:cubicBezTo>
                  <a:pt x="1012" y="803"/>
                  <a:pt x="803" y="1012"/>
                  <a:pt x="552" y="1012"/>
                </a:cubicBezTo>
                <a:close/>
                <a:moveTo>
                  <a:pt x="836" y="410"/>
                </a:moveTo>
                <a:cubicBezTo>
                  <a:pt x="845" y="419"/>
                  <a:pt x="845" y="435"/>
                  <a:pt x="828" y="452"/>
                </a:cubicBezTo>
                <a:cubicBezTo>
                  <a:pt x="560" y="636"/>
                  <a:pt x="560" y="636"/>
                  <a:pt x="560" y="636"/>
                </a:cubicBezTo>
                <a:cubicBezTo>
                  <a:pt x="552" y="636"/>
                  <a:pt x="552" y="636"/>
                  <a:pt x="544" y="636"/>
                </a:cubicBezTo>
                <a:cubicBezTo>
                  <a:pt x="544" y="636"/>
                  <a:pt x="535" y="636"/>
                  <a:pt x="527" y="636"/>
                </a:cubicBezTo>
                <a:cubicBezTo>
                  <a:pt x="518" y="628"/>
                  <a:pt x="518" y="619"/>
                  <a:pt x="518" y="611"/>
                </a:cubicBezTo>
                <a:cubicBezTo>
                  <a:pt x="518" y="218"/>
                  <a:pt x="518" y="218"/>
                  <a:pt x="518" y="218"/>
                </a:cubicBezTo>
                <a:cubicBezTo>
                  <a:pt x="518" y="201"/>
                  <a:pt x="527" y="184"/>
                  <a:pt x="544" y="184"/>
                </a:cubicBezTo>
                <a:cubicBezTo>
                  <a:pt x="560" y="184"/>
                  <a:pt x="577" y="201"/>
                  <a:pt x="577" y="218"/>
                </a:cubicBezTo>
                <a:cubicBezTo>
                  <a:pt x="577" y="552"/>
                  <a:pt x="577" y="552"/>
                  <a:pt x="577" y="552"/>
                </a:cubicBezTo>
                <a:cubicBezTo>
                  <a:pt x="795" y="402"/>
                  <a:pt x="795" y="402"/>
                  <a:pt x="795" y="402"/>
                </a:cubicBezTo>
                <a:cubicBezTo>
                  <a:pt x="811" y="393"/>
                  <a:pt x="828" y="393"/>
                  <a:pt x="836" y="410"/>
                </a:cubicBezTo>
                <a:close/>
                <a:moveTo>
                  <a:pt x="836" y="410"/>
                </a:moveTo>
                <a:lnTo>
                  <a:pt x="836" y="41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20" name="Freeform 260"/>
          <p:cNvSpPr>
            <a:spLocks noChangeArrowheads="1"/>
          </p:cNvSpPr>
          <p:nvPr/>
        </p:nvSpPr>
        <p:spPr bwMode="auto">
          <a:xfrm>
            <a:off x="9684871" y="1770244"/>
            <a:ext cx="923805" cy="1230946"/>
          </a:xfrm>
          <a:custGeom>
            <a:avLst/>
            <a:gdLst>
              <a:gd name="T0" fmla="*/ 1843718 w 595"/>
              <a:gd name="T1" fmla="*/ 749474 h 795"/>
              <a:gd name="T2" fmla="*/ 1790952 w 595"/>
              <a:gd name="T3" fmla="*/ 802123 h 795"/>
              <a:gd name="T4" fmla="*/ 676651 w 595"/>
              <a:gd name="T5" fmla="*/ 1266673 h 795"/>
              <a:gd name="T6" fmla="*/ 648716 w 595"/>
              <a:gd name="T7" fmla="*/ 1266673 h 795"/>
              <a:gd name="T8" fmla="*/ 623884 w 595"/>
              <a:gd name="T9" fmla="*/ 1241897 h 795"/>
              <a:gd name="T10" fmla="*/ 599053 w 595"/>
              <a:gd name="T11" fmla="*/ 1189248 h 795"/>
              <a:gd name="T12" fmla="*/ 599053 w 595"/>
              <a:gd name="T13" fmla="*/ 362349 h 795"/>
              <a:gd name="T14" fmla="*/ 623884 w 595"/>
              <a:gd name="T15" fmla="*/ 309700 h 795"/>
              <a:gd name="T16" fmla="*/ 676651 w 595"/>
              <a:gd name="T17" fmla="*/ 309700 h 795"/>
              <a:gd name="T18" fmla="*/ 1790952 w 595"/>
              <a:gd name="T19" fmla="*/ 672049 h 795"/>
              <a:gd name="T20" fmla="*/ 1843718 w 595"/>
              <a:gd name="T21" fmla="*/ 749474 h 795"/>
              <a:gd name="T22" fmla="*/ 779080 w 595"/>
              <a:gd name="T23" fmla="*/ 2226743 h 795"/>
              <a:gd name="T24" fmla="*/ 391092 w 595"/>
              <a:gd name="T25" fmla="*/ 2459018 h 795"/>
              <a:gd name="T26" fmla="*/ 0 w 595"/>
              <a:gd name="T27" fmla="*/ 2226743 h 795"/>
              <a:gd name="T28" fmla="*/ 285559 w 595"/>
              <a:gd name="T29" fmla="*/ 2019244 h 795"/>
              <a:gd name="T30" fmla="*/ 285559 w 595"/>
              <a:gd name="T31" fmla="*/ 284924 h 795"/>
              <a:gd name="T32" fmla="*/ 313494 w 595"/>
              <a:gd name="T33" fmla="*/ 257051 h 795"/>
              <a:gd name="T34" fmla="*/ 232793 w 595"/>
              <a:gd name="T35" fmla="*/ 130074 h 795"/>
              <a:gd name="T36" fmla="*/ 391092 w 595"/>
              <a:gd name="T37" fmla="*/ 0 h 795"/>
              <a:gd name="T38" fmla="*/ 440754 w 595"/>
              <a:gd name="T39" fmla="*/ 0 h 795"/>
              <a:gd name="T40" fmla="*/ 599053 w 595"/>
              <a:gd name="T41" fmla="*/ 130074 h 795"/>
              <a:gd name="T42" fmla="*/ 493521 w 595"/>
              <a:gd name="T43" fmla="*/ 284924 h 795"/>
              <a:gd name="T44" fmla="*/ 493521 w 595"/>
              <a:gd name="T45" fmla="*/ 2019244 h 795"/>
              <a:gd name="T46" fmla="*/ 779080 w 595"/>
              <a:gd name="T47" fmla="*/ 2226743 h 795"/>
              <a:gd name="T48" fmla="*/ 701482 w 595"/>
              <a:gd name="T49" fmla="*/ 2226743 h 795"/>
              <a:gd name="T50" fmla="*/ 493521 w 595"/>
              <a:gd name="T51" fmla="*/ 2096669 h 795"/>
              <a:gd name="T52" fmla="*/ 493521 w 595"/>
              <a:gd name="T53" fmla="*/ 2226743 h 795"/>
              <a:gd name="T54" fmla="*/ 391092 w 595"/>
              <a:gd name="T55" fmla="*/ 2328944 h 795"/>
              <a:gd name="T56" fmla="*/ 285559 w 595"/>
              <a:gd name="T57" fmla="*/ 2226743 h 795"/>
              <a:gd name="T58" fmla="*/ 285559 w 595"/>
              <a:gd name="T59" fmla="*/ 2096669 h 795"/>
              <a:gd name="T60" fmla="*/ 77598 w 595"/>
              <a:gd name="T61" fmla="*/ 2226743 h 795"/>
              <a:gd name="T62" fmla="*/ 391092 w 595"/>
              <a:gd name="T63" fmla="*/ 2406369 h 795"/>
              <a:gd name="T64" fmla="*/ 701482 w 595"/>
              <a:gd name="T65" fmla="*/ 2226743 h 795"/>
              <a:gd name="T66" fmla="*/ 701482 w 595"/>
              <a:gd name="T67" fmla="*/ 2226743 h 795"/>
              <a:gd name="T68" fmla="*/ 701482 w 595"/>
              <a:gd name="T69" fmla="*/ 2226743 h 79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95" h="795">
                <a:moveTo>
                  <a:pt x="594" y="242"/>
                </a:moveTo>
                <a:cubicBezTo>
                  <a:pt x="594" y="251"/>
                  <a:pt x="586" y="259"/>
                  <a:pt x="577" y="259"/>
                </a:cubicBezTo>
                <a:cubicBezTo>
                  <a:pt x="218" y="409"/>
                  <a:pt x="218" y="409"/>
                  <a:pt x="218" y="409"/>
                </a:cubicBezTo>
                <a:lnTo>
                  <a:pt x="209" y="409"/>
                </a:lnTo>
                <a:cubicBezTo>
                  <a:pt x="209" y="409"/>
                  <a:pt x="201" y="409"/>
                  <a:pt x="201" y="401"/>
                </a:cubicBezTo>
                <a:cubicBezTo>
                  <a:pt x="193" y="401"/>
                  <a:pt x="193" y="393"/>
                  <a:pt x="193" y="384"/>
                </a:cubicBezTo>
                <a:cubicBezTo>
                  <a:pt x="193" y="117"/>
                  <a:pt x="193" y="117"/>
                  <a:pt x="193" y="117"/>
                </a:cubicBezTo>
                <a:cubicBezTo>
                  <a:pt x="193" y="108"/>
                  <a:pt x="193" y="108"/>
                  <a:pt x="201" y="100"/>
                </a:cubicBezTo>
                <a:cubicBezTo>
                  <a:pt x="201" y="100"/>
                  <a:pt x="209" y="100"/>
                  <a:pt x="218" y="100"/>
                </a:cubicBezTo>
                <a:cubicBezTo>
                  <a:pt x="577" y="217"/>
                  <a:pt x="577" y="217"/>
                  <a:pt x="577" y="217"/>
                </a:cubicBezTo>
                <a:cubicBezTo>
                  <a:pt x="586" y="225"/>
                  <a:pt x="594" y="234"/>
                  <a:pt x="594" y="242"/>
                </a:cubicBezTo>
                <a:close/>
                <a:moveTo>
                  <a:pt x="251" y="719"/>
                </a:moveTo>
                <a:cubicBezTo>
                  <a:pt x="251" y="760"/>
                  <a:pt x="193" y="794"/>
                  <a:pt x="126" y="794"/>
                </a:cubicBezTo>
                <a:cubicBezTo>
                  <a:pt x="59" y="794"/>
                  <a:pt x="0" y="760"/>
                  <a:pt x="0" y="719"/>
                </a:cubicBezTo>
                <a:cubicBezTo>
                  <a:pt x="0" y="685"/>
                  <a:pt x="42" y="660"/>
                  <a:pt x="92" y="652"/>
                </a:cubicBezTo>
                <a:cubicBezTo>
                  <a:pt x="92" y="92"/>
                  <a:pt x="92" y="92"/>
                  <a:pt x="92" y="92"/>
                </a:cubicBezTo>
                <a:lnTo>
                  <a:pt x="101" y="83"/>
                </a:lnTo>
                <a:cubicBezTo>
                  <a:pt x="84" y="75"/>
                  <a:pt x="75" y="67"/>
                  <a:pt x="75" y="42"/>
                </a:cubicBezTo>
                <a:cubicBezTo>
                  <a:pt x="75" y="16"/>
                  <a:pt x="92" y="0"/>
                  <a:pt x="126" y="0"/>
                </a:cubicBezTo>
                <a:cubicBezTo>
                  <a:pt x="142" y="0"/>
                  <a:pt x="142" y="0"/>
                  <a:pt x="142" y="0"/>
                </a:cubicBezTo>
                <a:cubicBezTo>
                  <a:pt x="168" y="0"/>
                  <a:pt x="193" y="16"/>
                  <a:pt x="193" y="42"/>
                </a:cubicBezTo>
                <a:cubicBezTo>
                  <a:pt x="193" y="67"/>
                  <a:pt x="176" y="83"/>
                  <a:pt x="159" y="92"/>
                </a:cubicBezTo>
                <a:cubicBezTo>
                  <a:pt x="159" y="652"/>
                  <a:pt x="159" y="652"/>
                  <a:pt x="159" y="652"/>
                </a:cubicBezTo>
                <a:cubicBezTo>
                  <a:pt x="209" y="660"/>
                  <a:pt x="251" y="685"/>
                  <a:pt x="251" y="719"/>
                </a:cubicBezTo>
                <a:close/>
                <a:moveTo>
                  <a:pt x="226" y="719"/>
                </a:moveTo>
                <a:cubicBezTo>
                  <a:pt x="226" y="702"/>
                  <a:pt x="201" y="677"/>
                  <a:pt x="159" y="677"/>
                </a:cubicBezTo>
                <a:cubicBezTo>
                  <a:pt x="159" y="719"/>
                  <a:pt x="159" y="719"/>
                  <a:pt x="159" y="719"/>
                </a:cubicBezTo>
                <a:cubicBezTo>
                  <a:pt x="159" y="736"/>
                  <a:pt x="142" y="752"/>
                  <a:pt x="126" y="752"/>
                </a:cubicBezTo>
                <a:cubicBezTo>
                  <a:pt x="109" y="752"/>
                  <a:pt x="92" y="736"/>
                  <a:pt x="92" y="719"/>
                </a:cubicBezTo>
                <a:cubicBezTo>
                  <a:pt x="92" y="677"/>
                  <a:pt x="92" y="677"/>
                  <a:pt x="92" y="677"/>
                </a:cubicBezTo>
                <a:cubicBezTo>
                  <a:pt x="59" y="677"/>
                  <a:pt x="25" y="702"/>
                  <a:pt x="25" y="719"/>
                </a:cubicBezTo>
                <a:cubicBezTo>
                  <a:pt x="25" y="752"/>
                  <a:pt x="75" y="777"/>
                  <a:pt x="126" y="777"/>
                </a:cubicBezTo>
                <a:cubicBezTo>
                  <a:pt x="184" y="777"/>
                  <a:pt x="226" y="752"/>
                  <a:pt x="226" y="719"/>
                </a:cubicBezTo>
                <a:close/>
                <a:moveTo>
                  <a:pt x="226" y="719"/>
                </a:moveTo>
                <a:lnTo>
                  <a:pt x="226" y="71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cxnSp>
        <p:nvCxnSpPr>
          <p:cNvPr id="21" name="Straight Connector 8"/>
          <p:cNvCxnSpPr/>
          <p:nvPr/>
        </p:nvCxnSpPr>
        <p:spPr>
          <a:xfrm>
            <a:off x="2126973"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2" name="Straight Connector 90"/>
          <p:cNvCxnSpPr/>
          <p:nvPr/>
        </p:nvCxnSpPr>
        <p:spPr>
          <a:xfrm>
            <a:off x="4069820" y="3006745"/>
            <a:ext cx="0" cy="53968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3" name="Straight Connector 94"/>
          <p:cNvCxnSpPr/>
          <p:nvPr/>
        </p:nvCxnSpPr>
        <p:spPr>
          <a:xfrm>
            <a:off x="6087270"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4" name="Straight Connector 98"/>
          <p:cNvCxnSpPr/>
          <p:nvPr/>
        </p:nvCxnSpPr>
        <p:spPr>
          <a:xfrm>
            <a:off x="8053927" y="3006745"/>
            <a:ext cx="0" cy="53968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5" name="Straight Connector 102"/>
          <p:cNvCxnSpPr/>
          <p:nvPr/>
        </p:nvCxnSpPr>
        <p:spPr>
          <a:xfrm>
            <a:off x="9999948"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grpSp>
        <p:nvGrpSpPr>
          <p:cNvPr id="26" name="Group 4698"/>
          <p:cNvGrpSpPr/>
          <p:nvPr/>
        </p:nvGrpSpPr>
        <p:grpSpPr bwMode="auto">
          <a:xfrm>
            <a:off x="7759816" y="2131017"/>
            <a:ext cx="527049" cy="516399"/>
            <a:chOff x="5427663" y="4046537"/>
            <a:chExt cx="395287" cy="387350"/>
          </a:xfrm>
          <a:solidFill>
            <a:schemeClr val="bg1"/>
          </a:solidFill>
        </p:grpSpPr>
        <p:sp>
          <p:nvSpPr>
            <p:cNvPr id="27" name="Freeform 418"/>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8" name="Freeform 419"/>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9" name="Freeform 420"/>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0" name="Freeform 421"/>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1" name="Freeform 422"/>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2" name="Freeform 423"/>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3" name="Freeform 424"/>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4" name="Freeform 425"/>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5" name="Freeform 426"/>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6" name="Freeform 427"/>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7" name="Freeform 428"/>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grpSp>
      <p:grpSp>
        <p:nvGrpSpPr>
          <p:cNvPr id="38" name="组合 37"/>
          <p:cNvGrpSpPr/>
          <p:nvPr/>
        </p:nvGrpSpPr>
        <p:grpSpPr>
          <a:xfrm>
            <a:off x="1223497" y="4944557"/>
            <a:ext cx="1934629" cy="1228324"/>
            <a:chOff x="468937" y="2419540"/>
            <a:chExt cx="1934629" cy="1228324"/>
          </a:xfrm>
        </p:grpSpPr>
        <p:sp>
          <p:nvSpPr>
            <p:cNvPr id="39"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0" name="矩形 39"/>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1" name="组合 40"/>
          <p:cNvGrpSpPr/>
          <p:nvPr/>
        </p:nvGrpSpPr>
        <p:grpSpPr>
          <a:xfrm>
            <a:off x="3242797" y="4163507"/>
            <a:ext cx="1934629" cy="1228324"/>
            <a:chOff x="468937" y="2419540"/>
            <a:chExt cx="1934629" cy="1228324"/>
          </a:xfrm>
        </p:grpSpPr>
        <p:sp>
          <p:nvSpPr>
            <p:cNvPr id="42"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3" name="矩形 42"/>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4" name="组合 43"/>
          <p:cNvGrpSpPr/>
          <p:nvPr/>
        </p:nvGrpSpPr>
        <p:grpSpPr>
          <a:xfrm>
            <a:off x="5395447" y="5096957"/>
            <a:ext cx="1934629" cy="1228324"/>
            <a:chOff x="468937" y="2419540"/>
            <a:chExt cx="1934629" cy="1228324"/>
          </a:xfrm>
        </p:grpSpPr>
        <p:sp>
          <p:nvSpPr>
            <p:cNvPr id="45"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6" name="矩形 45"/>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7" name="组合 46"/>
          <p:cNvGrpSpPr/>
          <p:nvPr/>
        </p:nvGrpSpPr>
        <p:grpSpPr>
          <a:xfrm>
            <a:off x="7414747" y="4125407"/>
            <a:ext cx="1934629" cy="1228324"/>
            <a:chOff x="468937" y="2419540"/>
            <a:chExt cx="1934629" cy="1228324"/>
          </a:xfrm>
        </p:grpSpPr>
        <p:sp>
          <p:nvSpPr>
            <p:cNvPr id="48"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9" name="矩形 48"/>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50" name="组合 49"/>
          <p:cNvGrpSpPr/>
          <p:nvPr/>
        </p:nvGrpSpPr>
        <p:grpSpPr>
          <a:xfrm>
            <a:off x="9472147" y="5192207"/>
            <a:ext cx="1934629" cy="1228324"/>
            <a:chOff x="468937" y="2419540"/>
            <a:chExt cx="1934629" cy="1228324"/>
          </a:xfrm>
        </p:grpSpPr>
        <p:sp>
          <p:nvSpPr>
            <p:cNvPr id="51"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52" name="矩形 51"/>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1000"/>
                                        <p:tgtEl>
                                          <p:spTgt spid="47"/>
                                        </p:tgtEl>
                                      </p:cBhvr>
                                    </p:animEffect>
                                    <p:anim calcmode="lin" valueType="num">
                                      <p:cBhvr>
                                        <p:cTn id="23" dur="1000" fill="hold"/>
                                        <p:tgtEl>
                                          <p:spTgt spid="47"/>
                                        </p:tgtEl>
                                        <p:attrNameLst>
                                          <p:attrName>ppt_x</p:attrName>
                                        </p:attrNameLst>
                                      </p:cBhvr>
                                      <p:tavLst>
                                        <p:tav tm="0">
                                          <p:val>
                                            <p:strVal val="#ppt_x"/>
                                          </p:val>
                                        </p:tav>
                                        <p:tav tm="100000">
                                          <p:val>
                                            <p:strVal val="#ppt_x"/>
                                          </p:val>
                                        </p:tav>
                                      </p:tavLst>
                                    </p:anim>
                                    <p:anim calcmode="lin" valueType="num">
                                      <p:cBhvr>
                                        <p:cTn id="24" dur="1000" fill="hold"/>
                                        <p:tgtEl>
                                          <p:spTgt spid="47"/>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1000"/>
                                        <p:tgtEl>
                                          <p:spTgt spid="50"/>
                                        </p:tgtEl>
                                      </p:cBhvr>
                                    </p:animEffect>
                                    <p:anim calcmode="lin" valueType="num">
                                      <p:cBhvr>
                                        <p:cTn id="28" dur="1000" fill="hold"/>
                                        <p:tgtEl>
                                          <p:spTgt spid="50"/>
                                        </p:tgtEl>
                                        <p:attrNameLst>
                                          <p:attrName>ppt_x</p:attrName>
                                        </p:attrNameLst>
                                      </p:cBhvr>
                                      <p:tavLst>
                                        <p:tav tm="0">
                                          <p:val>
                                            <p:strVal val="#ppt_x"/>
                                          </p:val>
                                        </p:tav>
                                        <p:tav tm="100000">
                                          <p:val>
                                            <p:strVal val="#ppt_x"/>
                                          </p:val>
                                        </p:tav>
                                      </p:tavLst>
                                    </p:anim>
                                    <p:anim calcmode="lin" valueType="num">
                                      <p:cBhvr>
                                        <p:cTn id="29" dur="1000" fill="hold"/>
                                        <p:tgtEl>
                                          <p:spTgt spid="5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1000"/>
                                        <p:tgtEl>
                                          <p:spTgt spid="13"/>
                                        </p:tgtEl>
                                      </p:cBhvr>
                                    </p:animEffect>
                                    <p:anim calcmode="lin" valueType="num">
                                      <p:cBhvr>
                                        <p:cTn id="58" dur="1000" fill="hold"/>
                                        <p:tgtEl>
                                          <p:spTgt spid="13"/>
                                        </p:tgtEl>
                                        <p:attrNameLst>
                                          <p:attrName>ppt_x</p:attrName>
                                        </p:attrNameLst>
                                      </p:cBhvr>
                                      <p:tavLst>
                                        <p:tav tm="0">
                                          <p:val>
                                            <p:strVal val="#ppt_x"/>
                                          </p:val>
                                        </p:tav>
                                        <p:tav tm="100000">
                                          <p:val>
                                            <p:strVal val="#ppt_x"/>
                                          </p:val>
                                        </p:tav>
                                      </p:tavLst>
                                    </p:anim>
                                    <p:anim calcmode="lin" valueType="num">
                                      <p:cBhvr>
                                        <p:cTn id="59" dur="1000" fill="hold"/>
                                        <p:tgtEl>
                                          <p:spTgt spid="13"/>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1000"/>
                                        <p:tgtEl>
                                          <p:spTgt spid="14"/>
                                        </p:tgtEl>
                                      </p:cBhvr>
                                    </p:animEffect>
                                    <p:anim calcmode="lin" valueType="num">
                                      <p:cBhvr>
                                        <p:cTn id="63" dur="1000" fill="hold"/>
                                        <p:tgtEl>
                                          <p:spTgt spid="14"/>
                                        </p:tgtEl>
                                        <p:attrNameLst>
                                          <p:attrName>ppt_x</p:attrName>
                                        </p:attrNameLst>
                                      </p:cBhvr>
                                      <p:tavLst>
                                        <p:tav tm="0">
                                          <p:val>
                                            <p:strVal val="#ppt_x"/>
                                          </p:val>
                                        </p:tav>
                                        <p:tav tm="100000">
                                          <p:val>
                                            <p:strVal val="#ppt_x"/>
                                          </p:val>
                                        </p:tav>
                                      </p:tavLst>
                                    </p:anim>
                                    <p:anim calcmode="lin" valueType="num">
                                      <p:cBhvr>
                                        <p:cTn id="64" dur="1000" fill="hold"/>
                                        <p:tgtEl>
                                          <p:spTgt spid="1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1000"/>
                                        <p:tgtEl>
                                          <p:spTgt spid="15"/>
                                        </p:tgtEl>
                                      </p:cBhvr>
                                    </p:animEffect>
                                    <p:anim calcmode="lin" valueType="num">
                                      <p:cBhvr>
                                        <p:cTn id="68" dur="1000" fill="hold"/>
                                        <p:tgtEl>
                                          <p:spTgt spid="15"/>
                                        </p:tgtEl>
                                        <p:attrNameLst>
                                          <p:attrName>ppt_x</p:attrName>
                                        </p:attrNameLst>
                                      </p:cBhvr>
                                      <p:tavLst>
                                        <p:tav tm="0">
                                          <p:val>
                                            <p:strVal val="#ppt_x"/>
                                          </p:val>
                                        </p:tav>
                                        <p:tav tm="100000">
                                          <p:val>
                                            <p:strVal val="#ppt_x"/>
                                          </p:val>
                                        </p:tav>
                                      </p:tavLst>
                                    </p:anim>
                                    <p:anim calcmode="lin" valueType="num">
                                      <p:cBhvr>
                                        <p:cTn id="69" dur="1000" fill="hold"/>
                                        <p:tgtEl>
                                          <p:spTgt spid="15"/>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fade">
                                      <p:cBhvr>
                                        <p:cTn id="72" dur="1000"/>
                                        <p:tgtEl>
                                          <p:spTgt spid="16"/>
                                        </p:tgtEl>
                                      </p:cBhvr>
                                    </p:animEffect>
                                    <p:anim calcmode="lin" valueType="num">
                                      <p:cBhvr>
                                        <p:cTn id="73" dur="1000" fill="hold"/>
                                        <p:tgtEl>
                                          <p:spTgt spid="16"/>
                                        </p:tgtEl>
                                        <p:attrNameLst>
                                          <p:attrName>ppt_x</p:attrName>
                                        </p:attrNameLst>
                                      </p:cBhvr>
                                      <p:tavLst>
                                        <p:tav tm="0">
                                          <p:val>
                                            <p:strVal val="#ppt_x"/>
                                          </p:val>
                                        </p:tav>
                                        <p:tav tm="100000">
                                          <p:val>
                                            <p:strVal val="#ppt_x"/>
                                          </p:val>
                                        </p:tav>
                                      </p:tavLst>
                                    </p:anim>
                                    <p:anim calcmode="lin" valueType="num">
                                      <p:cBhvr>
                                        <p:cTn id="74" dur="1000" fill="hold"/>
                                        <p:tgtEl>
                                          <p:spTgt spid="16"/>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1000"/>
                                        <p:tgtEl>
                                          <p:spTgt spid="17"/>
                                        </p:tgtEl>
                                      </p:cBhvr>
                                    </p:animEffect>
                                    <p:anim calcmode="lin" valueType="num">
                                      <p:cBhvr>
                                        <p:cTn id="78" dur="1000" fill="hold"/>
                                        <p:tgtEl>
                                          <p:spTgt spid="17"/>
                                        </p:tgtEl>
                                        <p:attrNameLst>
                                          <p:attrName>ppt_x</p:attrName>
                                        </p:attrNameLst>
                                      </p:cBhvr>
                                      <p:tavLst>
                                        <p:tav tm="0">
                                          <p:val>
                                            <p:strVal val="#ppt_x"/>
                                          </p:val>
                                        </p:tav>
                                        <p:tav tm="100000">
                                          <p:val>
                                            <p:strVal val="#ppt_x"/>
                                          </p:val>
                                        </p:tav>
                                      </p:tavLst>
                                    </p:anim>
                                    <p:anim calcmode="lin" valueType="num">
                                      <p:cBhvr>
                                        <p:cTn id="79" dur="1000" fill="hold"/>
                                        <p:tgtEl>
                                          <p:spTgt spid="17"/>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1000"/>
                                        <p:tgtEl>
                                          <p:spTgt spid="18"/>
                                        </p:tgtEl>
                                      </p:cBhvr>
                                    </p:animEffect>
                                    <p:anim calcmode="lin" valueType="num">
                                      <p:cBhvr>
                                        <p:cTn id="83" dur="1000" fill="hold"/>
                                        <p:tgtEl>
                                          <p:spTgt spid="18"/>
                                        </p:tgtEl>
                                        <p:attrNameLst>
                                          <p:attrName>ppt_x</p:attrName>
                                        </p:attrNameLst>
                                      </p:cBhvr>
                                      <p:tavLst>
                                        <p:tav tm="0">
                                          <p:val>
                                            <p:strVal val="#ppt_x"/>
                                          </p:val>
                                        </p:tav>
                                        <p:tav tm="100000">
                                          <p:val>
                                            <p:strVal val="#ppt_x"/>
                                          </p:val>
                                        </p:tav>
                                      </p:tavLst>
                                    </p:anim>
                                    <p:anim calcmode="lin" valueType="num">
                                      <p:cBhvr>
                                        <p:cTn id="84" dur="1000" fill="hold"/>
                                        <p:tgtEl>
                                          <p:spTgt spid="18"/>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fade">
                                      <p:cBhvr>
                                        <p:cTn id="87" dur="1000"/>
                                        <p:tgtEl>
                                          <p:spTgt spid="19"/>
                                        </p:tgtEl>
                                      </p:cBhvr>
                                    </p:animEffect>
                                    <p:anim calcmode="lin" valueType="num">
                                      <p:cBhvr>
                                        <p:cTn id="88" dur="1000" fill="hold"/>
                                        <p:tgtEl>
                                          <p:spTgt spid="19"/>
                                        </p:tgtEl>
                                        <p:attrNameLst>
                                          <p:attrName>ppt_x</p:attrName>
                                        </p:attrNameLst>
                                      </p:cBhvr>
                                      <p:tavLst>
                                        <p:tav tm="0">
                                          <p:val>
                                            <p:strVal val="#ppt_x"/>
                                          </p:val>
                                        </p:tav>
                                        <p:tav tm="100000">
                                          <p:val>
                                            <p:strVal val="#ppt_x"/>
                                          </p:val>
                                        </p:tav>
                                      </p:tavLst>
                                    </p:anim>
                                    <p:anim calcmode="lin" valueType="num">
                                      <p:cBhvr>
                                        <p:cTn id="89" dur="1000" fill="hold"/>
                                        <p:tgtEl>
                                          <p:spTgt spid="19"/>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0"/>
                                        </p:tgtEl>
                                        <p:attrNameLst>
                                          <p:attrName>style.visibility</p:attrName>
                                        </p:attrNameLst>
                                      </p:cBhvr>
                                      <p:to>
                                        <p:strVal val="visible"/>
                                      </p:to>
                                    </p:set>
                                    <p:animEffect transition="in" filter="fade">
                                      <p:cBhvr>
                                        <p:cTn id="92" dur="1000"/>
                                        <p:tgtEl>
                                          <p:spTgt spid="20"/>
                                        </p:tgtEl>
                                      </p:cBhvr>
                                    </p:animEffect>
                                    <p:anim calcmode="lin" valueType="num">
                                      <p:cBhvr>
                                        <p:cTn id="93" dur="1000" fill="hold"/>
                                        <p:tgtEl>
                                          <p:spTgt spid="20"/>
                                        </p:tgtEl>
                                        <p:attrNameLst>
                                          <p:attrName>ppt_x</p:attrName>
                                        </p:attrNameLst>
                                      </p:cBhvr>
                                      <p:tavLst>
                                        <p:tav tm="0">
                                          <p:val>
                                            <p:strVal val="#ppt_x"/>
                                          </p:val>
                                        </p:tav>
                                        <p:tav tm="100000">
                                          <p:val>
                                            <p:strVal val="#ppt_x"/>
                                          </p:val>
                                        </p:tav>
                                      </p:tavLst>
                                    </p:anim>
                                    <p:anim calcmode="lin" valueType="num">
                                      <p:cBhvr>
                                        <p:cTn id="94" dur="1000" fill="hold"/>
                                        <p:tgtEl>
                                          <p:spTgt spid="20"/>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1000"/>
                                        <p:tgtEl>
                                          <p:spTgt spid="21"/>
                                        </p:tgtEl>
                                      </p:cBhvr>
                                    </p:animEffect>
                                    <p:anim calcmode="lin" valueType="num">
                                      <p:cBhvr>
                                        <p:cTn id="98" dur="1000" fill="hold"/>
                                        <p:tgtEl>
                                          <p:spTgt spid="21"/>
                                        </p:tgtEl>
                                        <p:attrNameLst>
                                          <p:attrName>ppt_x</p:attrName>
                                        </p:attrNameLst>
                                      </p:cBhvr>
                                      <p:tavLst>
                                        <p:tav tm="0">
                                          <p:val>
                                            <p:strVal val="#ppt_x"/>
                                          </p:val>
                                        </p:tav>
                                        <p:tav tm="100000">
                                          <p:val>
                                            <p:strVal val="#ppt_x"/>
                                          </p:val>
                                        </p:tav>
                                      </p:tavLst>
                                    </p:anim>
                                    <p:anim calcmode="lin" valueType="num">
                                      <p:cBhvr>
                                        <p:cTn id="99" dur="1000" fill="hold"/>
                                        <p:tgtEl>
                                          <p:spTgt spid="21"/>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animEffect transition="in" filter="fade">
                                      <p:cBhvr>
                                        <p:cTn id="102" dur="1000"/>
                                        <p:tgtEl>
                                          <p:spTgt spid="22"/>
                                        </p:tgtEl>
                                      </p:cBhvr>
                                    </p:animEffect>
                                    <p:anim calcmode="lin" valueType="num">
                                      <p:cBhvr>
                                        <p:cTn id="103" dur="1000" fill="hold"/>
                                        <p:tgtEl>
                                          <p:spTgt spid="22"/>
                                        </p:tgtEl>
                                        <p:attrNameLst>
                                          <p:attrName>ppt_x</p:attrName>
                                        </p:attrNameLst>
                                      </p:cBhvr>
                                      <p:tavLst>
                                        <p:tav tm="0">
                                          <p:val>
                                            <p:strVal val="#ppt_x"/>
                                          </p:val>
                                        </p:tav>
                                        <p:tav tm="100000">
                                          <p:val>
                                            <p:strVal val="#ppt_x"/>
                                          </p:val>
                                        </p:tav>
                                      </p:tavLst>
                                    </p:anim>
                                    <p:anim calcmode="lin" valueType="num">
                                      <p:cBhvr>
                                        <p:cTn id="104" dur="1000" fill="hold"/>
                                        <p:tgtEl>
                                          <p:spTgt spid="22"/>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23"/>
                                        </p:tgtEl>
                                        <p:attrNameLst>
                                          <p:attrName>style.visibility</p:attrName>
                                        </p:attrNameLst>
                                      </p:cBhvr>
                                      <p:to>
                                        <p:strVal val="visible"/>
                                      </p:to>
                                    </p:set>
                                    <p:animEffect transition="in" filter="fade">
                                      <p:cBhvr>
                                        <p:cTn id="107" dur="1000"/>
                                        <p:tgtEl>
                                          <p:spTgt spid="23"/>
                                        </p:tgtEl>
                                      </p:cBhvr>
                                    </p:animEffect>
                                    <p:anim calcmode="lin" valueType="num">
                                      <p:cBhvr>
                                        <p:cTn id="108" dur="1000" fill="hold"/>
                                        <p:tgtEl>
                                          <p:spTgt spid="23"/>
                                        </p:tgtEl>
                                        <p:attrNameLst>
                                          <p:attrName>ppt_x</p:attrName>
                                        </p:attrNameLst>
                                      </p:cBhvr>
                                      <p:tavLst>
                                        <p:tav tm="0">
                                          <p:val>
                                            <p:strVal val="#ppt_x"/>
                                          </p:val>
                                        </p:tav>
                                        <p:tav tm="100000">
                                          <p:val>
                                            <p:strVal val="#ppt_x"/>
                                          </p:val>
                                        </p:tav>
                                      </p:tavLst>
                                    </p:anim>
                                    <p:anim calcmode="lin" valueType="num">
                                      <p:cBhvr>
                                        <p:cTn id="109" dur="1000" fill="hold"/>
                                        <p:tgtEl>
                                          <p:spTgt spid="23"/>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1000"/>
                                        <p:tgtEl>
                                          <p:spTgt spid="24"/>
                                        </p:tgtEl>
                                      </p:cBhvr>
                                    </p:animEffect>
                                    <p:anim calcmode="lin" valueType="num">
                                      <p:cBhvr>
                                        <p:cTn id="113" dur="1000" fill="hold"/>
                                        <p:tgtEl>
                                          <p:spTgt spid="24"/>
                                        </p:tgtEl>
                                        <p:attrNameLst>
                                          <p:attrName>ppt_x</p:attrName>
                                        </p:attrNameLst>
                                      </p:cBhvr>
                                      <p:tavLst>
                                        <p:tav tm="0">
                                          <p:val>
                                            <p:strVal val="#ppt_x"/>
                                          </p:val>
                                        </p:tav>
                                        <p:tav tm="100000">
                                          <p:val>
                                            <p:strVal val="#ppt_x"/>
                                          </p:val>
                                        </p:tav>
                                      </p:tavLst>
                                    </p:anim>
                                    <p:anim calcmode="lin" valueType="num">
                                      <p:cBhvr>
                                        <p:cTn id="114" dur="1000" fill="hold"/>
                                        <p:tgtEl>
                                          <p:spTgt spid="24"/>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25"/>
                                        </p:tgtEl>
                                        <p:attrNameLst>
                                          <p:attrName>style.visibility</p:attrName>
                                        </p:attrNameLst>
                                      </p:cBhvr>
                                      <p:to>
                                        <p:strVal val="visible"/>
                                      </p:to>
                                    </p:set>
                                    <p:animEffect transition="in" filter="fade">
                                      <p:cBhvr>
                                        <p:cTn id="117" dur="1000"/>
                                        <p:tgtEl>
                                          <p:spTgt spid="25"/>
                                        </p:tgtEl>
                                      </p:cBhvr>
                                    </p:animEffect>
                                    <p:anim calcmode="lin" valueType="num">
                                      <p:cBhvr>
                                        <p:cTn id="118" dur="1000" fill="hold"/>
                                        <p:tgtEl>
                                          <p:spTgt spid="25"/>
                                        </p:tgtEl>
                                        <p:attrNameLst>
                                          <p:attrName>ppt_x</p:attrName>
                                        </p:attrNameLst>
                                      </p:cBhvr>
                                      <p:tavLst>
                                        <p:tav tm="0">
                                          <p:val>
                                            <p:strVal val="#ppt_x"/>
                                          </p:val>
                                        </p:tav>
                                        <p:tav tm="100000">
                                          <p:val>
                                            <p:strVal val="#ppt_x"/>
                                          </p:val>
                                        </p:tav>
                                      </p:tavLst>
                                    </p:anim>
                                    <p:anim calcmode="lin" valueType="num">
                                      <p:cBhvr>
                                        <p:cTn id="119" dur="1000" fill="hold"/>
                                        <p:tgtEl>
                                          <p:spTgt spid="25"/>
                                        </p:tgtEl>
                                        <p:attrNameLst>
                                          <p:attrName>ppt_y</p:attrName>
                                        </p:attrNameLst>
                                      </p:cBhvr>
                                      <p:tavLst>
                                        <p:tav tm="0">
                                          <p:val>
                                            <p:strVal val="#ppt_y+.1"/>
                                          </p:val>
                                        </p:tav>
                                        <p:tav tm="100000">
                                          <p:val>
                                            <p:strVal val="#ppt_y"/>
                                          </p:val>
                                        </p:tav>
                                      </p:tavLst>
                                    </p:anim>
                                  </p:childTnLst>
                                </p:cTn>
                              </p:par>
                              <p:par>
                                <p:cTn id="120" presetID="42" presetClass="entr" presetSubtype="0" fill="hold" nodeType="withEffect">
                                  <p:stCondLst>
                                    <p:cond delay="0"/>
                                  </p:stCondLst>
                                  <p:childTnLst>
                                    <p:set>
                                      <p:cBhvr>
                                        <p:cTn id="121" dur="1" fill="hold">
                                          <p:stCondLst>
                                            <p:cond delay="0"/>
                                          </p:stCondLst>
                                        </p:cTn>
                                        <p:tgtEl>
                                          <p:spTgt spid="26"/>
                                        </p:tgtEl>
                                        <p:attrNameLst>
                                          <p:attrName>style.visibility</p:attrName>
                                        </p:attrNameLst>
                                      </p:cBhvr>
                                      <p:to>
                                        <p:strVal val="visible"/>
                                      </p:to>
                                    </p:set>
                                    <p:animEffect transition="in" filter="fade">
                                      <p:cBhvr>
                                        <p:cTn id="122" dur="1000"/>
                                        <p:tgtEl>
                                          <p:spTgt spid="26"/>
                                        </p:tgtEl>
                                      </p:cBhvr>
                                    </p:animEffect>
                                    <p:anim calcmode="lin" valueType="num">
                                      <p:cBhvr>
                                        <p:cTn id="123" dur="1000" fill="hold"/>
                                        <p:tgtEl>
                                          <p:spTgt spid="26"/>
                                        </p:tgtEl>
                                        <p:attrNameLst>
                                          <p:attrName>ppt_x</p:attrName>
                                        </p:attrNameLst>
                                      </p:cBhvr>
                                      <p:tavLst>
                                        <p:tav tm="0">
                                          <p:val>
                                            <p:strVal val="#ppt_x"/>
                                          </p:val>
                                        </p:tav>
                                        <p:tav tm="100000">
                                          <p:val>
                                            <p:strVal val="#ppt_x"/>
                                          </p:val>
                                        </p:tav>
                                      </p:tavLst>
                                    </p:anim>
                                    <p:anim calcmode="lin" valueType="num">
                                      <p:cBhvr>
                                        <p:cTn id="12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bldLvl="0" animBg="1"/>
      <p:bldP spid="20"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Bent Arrow 3"/>
          <p:cNvSpPr/>
          <p:nvPr/>
        </p:nvSpPr>
        <p:spPr>
          <a:xfrm rot="13500000" flipH="1" flipV="1">
            <a:off x="5617176" y="1948274"/>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9" name="Freeform 4"/>
          <p:cNvSpPr/>
          <p:nvPr/>
        </p:nvSpPr>
        <p:spPr>
          <a:xfrm>
            <a:off x="6490020" y="4191804"/>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04</a:t>
            </a:r>
            <a:endParaRPr lang="en-US" sz="2800" b="1" dirty="0">
              <a:cs typeface="+mn-ea"/>
              <a:sym typeface="+mn-lt"/>
            </a:endParaRPr>
          </a:p>
        </p:txBody>
      </p:sp>
      <p:sp>
        <p:nvSpPr>
          <p:cNvPr id="10" name="Freeform 5"/>
          <p:cNvSpPr/>
          <p:nvPr/>
        </p:nvSpPr>
        <p:spPr>
          <a:xfrm>
            <a:off x="6307551" y="2228371"/>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02</a:t>
            </a:r>
            <a:endParaRPr lang="en-US" sz="2800" b="1" dirty="0">
              <a:cs typeface="+mn-ea"/>
              <a:sym typeface="+mn-lt"/>
            </a:endParaRPr>
          </a:p>
        </p:txBody>
      </p:sp>
      <p:sp>
        <p:nvSpPr>
          <p:cNvPr id="11" name="Freeform 6"/>
          <p:cNvSpPr/>
          <p:nvPr/>
        </p:nvSpPr>
        <p:spPr>
          <a:xfrm>
            <a:off x="4457683" y="2228371"/>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01</a:t>
            </a:r>
            <a:endParaRPr lang="en-US" sz="2800" b="1" dirty="0">
              <a:cs typeface="+mn-ea"/>
              <a:sym typeface="+mn-lt"/>
            </a:endParaRPr>
          </a:p>
        </p:txBody>
      </p:sp>
      <p:sp>
        <p:nvSpPr>
          <p:cNvPr id="12" name="Freeform 7"/>
          <p:cNvSpPr/>
          <p:nvPr/>
        </p:nvSpPr>
        <p:spPr>
          <a:xfrm>
            <a:off x="4457683" y="4191804"/>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03</a:t>
            </a:r>
            <a:endParaRPr lang="en-US" sz="2800" b="1" dirty="0">
              <a:cs typeface="+mn-ea"/>
              <a:sym typeface="+mn-lt"/>
            </a:endParaRPr>
          </a:p>
        </p:txBody>
      </p:sp>
      <p:sp>
        <p:nvSpPr>
          <p:cNvPr id="13" name="Bent Arrow 8"/>
          <p:cNvSpPr/>
          <p:nvPr/>
        </p:nvSpPr>
        <p:spPr>
          <a:xfrm rot="18900000" flipH="1" flipV="1">
            <a:off x="7061215" y="3354029"/>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4" name="Bent Arrow 9"/>
          <p:cNvSpPr/>
          <p:nvPr/>
        </p:nvSpPr>
        <p:spPr>
          <a:xfrm rot="2700000" flipH="1" flipV="1">
            <a:off x="5573060" y="4705135"/>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5" name="Bent Arrow 10"/>
          <p:cNvSpPr/>
          <p:nvPr/>
        </p:nvSpPr>
        <p:spPr>
          <a:xfrm rot="8100000" flipH="1" flipV="1">
            <a:off x="4111152" y="3321214"/>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6" name="Text Placeholder 2"/>
          <p:cNvSpPr txBox="1"/>
          <p:nvPr/>
        </p:nvSpPr>
        <p:spPr>
          <a:xfrm>
            <a:off x="8271270" y="213808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l">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7" name="Text Placeholder 2"/>
          <p:cNvSpPr txBox="1"/>
          <p:nvPr/>
        </p:nvSpPr>
        <p:spPr>
          <a:xfrm>
            <a:off x="8271270" y="433600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l">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8" name="Text Placeholder 2"/>
          <p:cNvSpPr txBox="1"/>
          <p:nvPr/>
        </p:nvSpPr>
        <p:spPr>
          <a:xfrm>
            <a:off x="1006221" y="213808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r">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r">
              <a:lnSpc>
                <a:spcPct val="150000"/>
              </a:lnSpc>
              <a:spcBef>
                <a:spcPts val="600"/>
              </a:spcBef>
            </a:pPr>
            <a:r>
              <a:rPr lang="zh-CN" altLang="en-US" sz="1400" dirty="0">
                <a:solidFill>
                  <a:prstClr val="black"/>
                </a:solidFill>
                <a:cs typeface="+mn-ea"/>
                <a:sym typeface="+mn-lt"/>
              </a:rPr>
              <a:t>点击添加主要文字内容点击添加主要文字内容点击添加主要文字内容点击添加主要文字内容</a:t>
            </a:r>
            <a:endParaRPr lang="zh-CN" altLang="en-US" sz="1400" dirty="0">
              <a:solidFill>
                <a:prstClr val="black"/>
              </a:solidFill>
              <a:cs typeface="+mn-ea"/>
              <a:sym typeface="+mn-lt"/>
            </a:endParaRPr>
          </a:p>
        </p:txBody>
      </p:sp>
      <p:sp>
        <p:nvSpPr>
          <p:cNvPr id="19" name="Text Placeholder 2"/>
          <p:cNvSpPr txBox="1"/>
          <p:nvPr/>
        </p:nvSpPr>
        <p:spPr>
          <a:xfrm>
            <a:off x="1041962" y="4320314"/>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r">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r">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a:p>
            <a:pPr algn="r">
              <a:lnSpc>
                <a:spcPct val="150000"/>
              </a:lnSpc>
            </a:pPr>
            <a:r>
              <a:rPr lang="en-US" sz="1400" dirty="0">
                <a:latin typeface="+mn-lt"/>
                <a:ea typeface="+mn-ea"/>
                <a:cs typeface="+mn-ea"/>
                <a:sym typeface="+mn-lt"/>
              </a:rPr>
              <a:t>. </a:t>
            </a:r>
            <a:endParaRPr lang="en-US" sz="1400" dirty="0">
              <a:solidFill>
                <a:schemeClr val="tx1">
                  <a:alpha val="60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90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 presetClass="entr" presetSubtype="2" fill="hold" grpId="0" nodeType="withEffect" p14:presetBounceEnd="50000">
                                      <p:stCondLst>
                                        <p:cond delay="1900"/>
                                      </p:stCondLst>
                                      <p:childTnLst>
                                        <p:set>
                                          <p:cBhvr>
                                            <p:cTn id="9" dur="1" fill="hold">
                                              <p:stCondLst>
                                                <p:cond delay="0"/>
                                              </p:stCondLst>
                                            </p:cTn>
                                            <p:tgtEl>
                                              <p:spTgt spid="9"/>
                                            </p:tgtEl>
                                            <p:attrNameLst>
                                              <p:attrName>style.visibility</p:attrName>
                                            </p:attrNameLst>
                                          </p:cBhvr>
                                          <p:to>
                                            <p:strVal val="visible"/>
                                          </p:to>
                                        </p:set>
                                        <p:anim calcmode="lin" valueType="num" p14:bounceEnd="50000">
                                          <p:cBhvr additive="base">
                                            <p:cTn id="10" dur="10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id="11" dur="100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50000">
                                      <p:stCondLst>
                                        <p:cond delay="1700"/>
                                      </p:stCondLst>
                                      <p:childTnLst>
                                        <p:set>
                                          <p:cBhvr>
                                            <p:cTn id="13" dur="1" fill="hold">
                                              <p:stCondLst>
                                                <p:cond delay="0"/>
                                              </p:stCondLst>
                                            </p:cTn>
                                            <p:tgtEl>
                                              <p:spTgt spid="10"/>
                                            </p:tgtEl>
                                            <p:attrNameLst>
                                              <p:attrName>style.visibility</p:attrName>
                                            </p:attrNameLst>
                                          </p:cBhvr>
                                          <p:to>
                                            <p:strVal val="visible"/>
                                          </p:to>
                                        </p:set>
                                        <p:anim calcmode="lin" valueType="num" p14:bounceEnd="50000">
                                          <p:cBhvr additive="base">
                                            <p:cTn id="14" dur="1000" fill="hold"/>
                                            <p:tgtEl>
                                              <p:spTgt spid="10"/>
                                            </p:tgtEl>
                                            <p:attrNameLst>
                                              <p:attrName>ppt_x</p:attrName>
                                            </p:attrNameLst>
                                          </p:cBhvr>
                                          <p:tavLst>
                                            <p:tav tm="0">
                                              <p:val>
                                                <p:strVal val="1+#ppt_w/2"/>
                                              </p:val>
                                            </p:tav>
                                            <p:tav tm="100000">
                                              <p:val>
                                                <p:strVal val="#ppt_x"/>
                                              </p:val>
                                            </p:tav>
                                          </p:tavLst>
                                        </p:anim>
                                        <p:anim calcmode="lin" valueType="num" p14:bounceEnd="50000">
                                          <p:cBhvr additive="base">
                                            <p:cTn id="15" dur="10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14:presetBounceEnd="50000">
                                      <p:stCondLst>
                                        <p:cond delay="1500"/>
                                      </p:stCondLst>
                                      <p:childTnLst>
                                        <p:set>
                                          <p:cBhvr>
                                            <p:cTn id="17" dur="1" fill="hold">
                                              <p:stCondLst>
                                                <p:cond delay="0"/>
                                              </p:stCondLst>
                                            </p:cTn>
                                            <p:tgtEl>
                                              <p:spTgt spid="11"/>
                                            </p:tgtEl>
                                            <p:attrNameLst>
                                              <p:attrName>style.visibility</p:attrName>
                                            </p:attrNameLst>
                                          </p:cBhvr>
                                          <p:to>
                                            <p:strVal val="visible"/>
                                          </p:to>
                                        </p:set>
                                        <p:anim calcmode="lin" valueType="num" p14:bounceEnd="50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50000">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14:presetBounceEnd="50000">
                                      <p:stCondLst>
                                        <p:cond delay="2100"/>
                                      </p:stCondLst>
                                      <p:childTnLst>
                                        <p:set>
                                          <p:cBhvr>
                                            <p:cTn id="21" dur="1" fill="hold">
                                              <p:stCondLst>
                                                <p:cond delay="0"/>
                                              </p:stCondLst>
                                            </p:cTn>
                                            <p:tgtEl>
                                              <p:spTgt spid="12"/>
                                            </p:tgtEl>
                                            <p:attrNameLst>
                                              <p:attrName>style.visibility</p:attrName>
                                            </p:attrNameLst>
                                          </p:cBhvr>
                                          <p:to>
                                            <p:strVal val="visible"/>
                                          </p:to>
                                        </p:set>
                                        <p:anim calcmode="lin" valueType="num" p14:bounceEnd="50000">
                                          <p:cBhvr additive="base">
                                            <p:cTn id="22" dur="1000" fill="hold"/>
                                            <p:tgtEl>
                                              <p:spTgt spid="12"/>
                                            </p:tgtEl>
                                            <p:attrNameLst>
                                              <p:attrName>ppt_x</p:attrName>
                                            </p:attrNameLst>
                                          </p:cBhvr>
                                          <p:tavLst>
                                            <p:tav tm="0">
                                              <p:val>
                                                <p:strVal val="0-#ppt_w/2"/>
                                              </p:val>
                                            </p:tav>
                                            <p:tav tm="100000">
                                              <p:val>
                                                <p:strVal val="#ppt_x"/>
                                              </p:val>
                                            </p:tav>
                                          </p:tavLst>
                                        </p:anim>
                                        <p:anim calcmode="lin" valueType="num" p14:bounceEnd="50000">
                                          <p:cBhvr additive="base">
                                            <p:cTn id="23" dur="1000" fill="hold"/>
                                            <p:tgtEl>
                                              <p:spTgt spid="12"/>
                                            </p:tgtEl>
                                            <p:attrNameLst>
                                              <p:attrName>ppt_y</p:attrName>
                                            </p:attrNameLst>
                                          </p:cBhvr>
                                          <p:tavLst>
                                            <p:tav tm="0">
                                              <p:val>
                                                <p:strVal val="#ppt_y"/>
                                              </p:val>
                                            </p:tav>
                                            <p:tav tm="100000">
                                              <p:val>
                                                <p:strVal val="#ppt_y"/>
                                              </p:val>
                                            </p:tav>
                                          </p:tavLst>
                                        </p:anim>
                                      </p:childTnLst>
                                    </p:cTn>
                                  </p:par>
                                  <p:par>
                                    <p:cTn id="24" presetID="22" presetClass="entr" presetSubtype="4" fill="hold" grpId="0" nodeType="withEffect">
                                      <p:stCondLst>
                                        <p:cond delay="900"/>
                                      </p:stCondLst>
                                      <p:childTnLst>
                                        <p:set>
                                          <p:cBhvr>
                                            <p:cTn id="25" dur="1" fill="hold">
                                              <p:stCondLst>
                                                <p:cond delay="0"/>
                                              </p:stCondLst>
                                            </p:cTn>
                                            <p:tgtEl>
                                              <p:spTgt spid="13"/>
                                            </p:tgtEl>
                                            <p:attrNameLst>
                                              <p:attrName>style.visibility</p:attrName>
                                            </p:attrNameLst>
                                          </p:cBhvr>
                                          <p:to>
                                            <p:strVal val="visible"/>
                                          </p:to>
                                        </p:set>
                                        <p:animEffect transition="in" filter="wipe(down)">
                                          <p:cBhvr>
                                            <p:cTn id="26" dur="500"/>
                                            <p:tgtEl>
                                              <p:spTgt spid="13"/>
                                            </p:tgtEl>
                                          </p:cBhvr>
                                        </p:animEffect>
                                      </p:childTnLst>
                                    </p:cTn>
                                  </p:par>
                                  <p:par>
                                    <p:cTn id="27" presetID="22" presetClass="entr" presetSubtype="4" fill="hold" grpId="0" nodeType="withEffect">
                                      <p:stCondLst>
                                        <p:cond delay="900"/>
                                      </p:stCondLst>
                                      <p:childTnLst>
                                        <p:set>
                                          <p:cBhvr>
                                            <p:cTn id="28" dur="1" fill="hold">
                                              <p:stCondLst>
                                                <p:cond delay="0"/>
                                              </p:stCondLst>
                                            </p:cTn>
                                            <p:tgtEl>
                                              <p:spTgt spid="14"/>
                                            </p:tgtEl>
                                            <p:attrNameLst>
                                              <p:attrName>style.visibility</p:attrName>
                                            </p:attrNameLst>
                                          </p:cBhvr>
                                          <p:to>
                                            <p:strVal val="visible"/>
                                          </p:to>
                                        </p:set>
                                        <p:animEffect transition="in" filter="wipe(down)">
                                          <p:cBhvr>
                                            <p:cTn id="29" dur="500"/>
                                            <p:tgtEl>
                                              <p:spTgt spid="14"/>
                                            </p:tgtEl>
                                          </p:cBhvr>
                                        </p:animEffect>
                                      </p:childTnLst>
                                    </p:cTn>
                                  </p:par>
                                  <p:par>
                                    <p:cTn id="30" presetID="22" presetClass="entr" presetSubtype="4" fill="hold" grpId="0" nodeType="withEffect">
                                      <p:stCondLst>
                                        <p:cond delay="90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par>
                                    <p:cTn id="33" presetID="2" presetClass="entr" presetSubtype="2" fill="hold" grpId="0" nodeType="withEffect" p14:presetBounceEnd="50000">
                                      <p:stCondLst>
                                        <p:cond delay="2100"/>
                                      </p:stCondLst>
                                      <p:childTnLst>
                                        <p:set>
                                          <p:cBhvr>
                                            <p:cTn id="34" dur="1" fill="hold">
                                              <p:stCondLst>
                                                <p:cond delay="0"/>
                                              </p:stCondLst>
                                            </p:cTn>
                                            <p:tgtEl>
                                              <p:spTgt spid="16"/>
                                            </p:tgtEl>
                                            <p:attrNameLst>
                                              <p:attrName>style.visibility</p:attrName>
                                            </p:attrNameLst>
                                          </p:cBhvr>
                                          <p:to>
                                            <p:strVal val="visible"/>
                                          </p:to>
                                        </p:set>
                                        <p:anim calcmode="lin" valueType="num" p14:bounceEnd="50000">
                                          <p:cBhvr additive="base">
                                            <p:cTn id="35" dur="15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36" dur="1500" fill="hold"/>
                                            <p:tgtEl>
                                              <p:spTgt spid="1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0000">
                                      <p:stCondLst>
                                        <p:cond delay="2100"/>
                                      </p:stCondLst>
                                      <p:childTnLst>
                                        <p:set>
                                          <p:cBhvr>
                                            <p:cTn id="38" dur="1" fill="hold">
                                              <p:stCondLst>
                                                <p:cond delay="0"/>
                                              </p:stCondLst>
                                            </p:cTn>
                                            <p:tgtEl>
                                              <p:spTgt spid="17"/>
                                            </p:tgtEl>
                                            <p:attrNameLst>
                                              <p:attrName>style.visibility</p:attrName>
                                            </p:attrNameLst>
                                          </p:cBhvr>
                                          <p:to>
                                            <p:strVal val="visible"/>
                                          </p:to>
                                        </p:set>
                                        <p:anim calcmode="lin" valueType="num" p14:bounceEnd="50000">
                                          <p:cBhvr additive="base">
                                            <p:cTn id="39" dur="1500" fill="hold"/>
                                            <p:tgtEl>
                                              <p:spTgt spid="17"/>
                                            </p:tgtEl>
                                            <p:attrNameLst>
                                              <p:attrName>ppt_x</p:attrName>
                                            </p:attrNameLst>
                                          </p:cBhvr>
                                          <p:tavLst>
                                            <p:tav tm="0">
                                              <p:val>
                                                <p:strVal val="1+#ppt_w/2"/>
                                              </p:val>
                                            </p:tav>
                                            <p:tav tm="100000">
                                              <p:val>
                                                <p:strVal val="#ppt_x"/>
                                              </p:val>
                                            </p:tav>
                                          </p:tavLst>
                                        </p:anim>
                                        <p:anim calcmode="lin" valueType="num" p14:bounceEnd="50000">
                                          <p:cBhvr additive="base">
                                            <p:cTn id="40" dur="1500" fill="hold"/>
                                            <p:tgtEl>
                                              <p:spTgt spid="17"/>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14:presetBounceEnd="50000">
                                      <p:stCondLst>
                                        <p:cond delay="2100"/>
                                      </p:stCondLst>
                                      <p:childTnLst>
                                        <p:set>
                                          <p:cBhvr>
                                            <p:cTn id="42" dur="1" fill="hold">
                                              <p:stCondLst>
                                                <p:cond delay="0"/>
                                              </p:stCondLst>
                                            </p:cTn>
                                            <p:tgtEl>
                                              <p:spTgt spid="18"/>
                                            </p:tgtEl>
                                            <p:attrNameLst>
                                              <p:attrName>style.visibility</p:attrName>
                                            </p:attrNameLst>
                                          </p:cBhvr>
                                          <p:to>
                                            <p:strVal val="visible"/>
                                          </p:to>
                                        </p:set>
                                        <p:anim calcmode="lin" valueType="num" p14:bounceEnd="50000">
                                          <p:cBhvr additive="base">
                                            <p:cTn id="43" dur="1500" fill="hold"/>
                                            <p:tgtEl>
                                              <p:spTgt spid="18"/>
                                            </p:tgtEl>
                                            <p:attrNameLst>
                                              <p:attrName>ppt_x</p:attrName>
                                            </p:attrNameLst>
                                          </p:cBhvr>
                                          <p:tavLst>
                                            <p:tav tm="0">
                                              <p:val>
                                                <p:strVal val="0-#ppt_w/2"/>
                                              </p:val>
                                            </p:tav>
                                            <p:tav tm="100000">
                                              <p:val>
                                                <p:strVal val="#ppt_x"/>
                                              </p:val>
                                            </p:tav>
                                          </p:tavLst>
                                        </p:anim>
                                        <p:anim calcmode="lin" valueType="num" p14:bounceEnd="50000">
                                          <p:cBhvr additive="base">
                                            <p:cTn id="44" dur="1500" fill="hold"/>
                                            <p:tgtEl>
                                              <p:spTgt spid="18"/>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14:presetBounceEnd="50000">
                                      <p:stCondLst>
                                        <p:cond delay="2100"/>
                                      </p:stCondLst>
                                      <p:childTnLst>
                                        <p:set>
                                          <p:cBhvr>
                                            <p:cTn id="46" dur="1" fill="hold">
                                              <p:stCondLst>
                                                <p:cond delay="0"/>
                                              </p:stCondLst>
                                            </p:cTn>
                                            <p:tgtEl>
                                              <p:spTgt spid="19"/>
                                            </p:tgtEl>
                                            <p:attrNameLst>
                                              <p:attrName>style.visibility</p:attrName>
                                            </p:attrNameLst>
                                          </p:cBhvr>
                                          <p:to>
                                            <p:strVal val="visible"/>
                                          </p:to>
                                        </p:set>
                                        <p:anim calcmode="lin" valueType="num" p14:bounceEnd="50000">
                                          <p:cBhvr additive="base">
                                            <p:cTn id="47" dur="15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4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p:bldP spid="17" grpId="0"/>
          <p:bldP spid="18"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90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 presetClass="entr" presetSubtype="2" fill="hold" grpId="0" nodeType="withEffect">
                                      <p:stCondLst>
                                        <p:cond delay="190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1000" fill="hold"/>
                                            <p:tgtEl>
                                              <p:spTgt spid="9"/>
                                            </p:tgtEl>
                                            <p:attrNameLst>
                                              <p:attrName>ppt_x</p:attrName>
                                            </p:attrNameLst>
                                          </p:cBhvr>
                                          <p:tavLst>
                                            <p:tav tm="0">
                                              <p:val>
                                                <p:strVal val="1+#ppt_w/2"/>
                                              </p:val>
                                            </p:tav>
                                            <p:tav tm="100000">
                                              <p:val>
                                                <p:strVal val="#ppt_x"/>
                                              </p:val>
                                            </p:tav>
                                          </p:tavLst>
                                        </p:anim>
                                        <p:anim calcmode="lin" valueType="num">
                                          <p:cBhvr additive="base">
                                            <p:cTn id="11" dur="100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17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1000" fill="hold"/>
                                            <p:tgtEl>
                                              <p:spTgt spid="10"/>
                                            </p:tgtEl>
                                            <p:attrNameLst>
                                              <p:attrName>ppt_x</p:attrName>
                                            </p:attrNameLst>
                                          </p:cBhvr>
                                          <p:tavLst>
                                            <p:tav tm="0">
                                              <p:val>
                                                <p:strVal val="1+#ppt_w/2"/>
                                              </p:val>
                                            </p:tav>
                                            <p:tav tm="100000">
                                              <p:val>
                                                <p:strVal val="#ppt_x"/>
                                              </p:val>
                                            </p:tav>
                                          </p:tavLst>
                                        </p:anim>
                                        <p:anim calcmode="lin" valueType="num">
                                          <p:cBhvr additive="base">
                                            <p:cTn id="15" dur="10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150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210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1000" fill="hold"/>
                                            <p:tgtEl>
                                              <p:spTgt spid="12"/>
                                            </p:tgtEl>
                                            <p:attrNameLst>
                                              <p:attrName>ppt_x</p:attrName>
                                            </p:attrNameLst>
                                          </p:cBhvr>
                                          <p:tavLst>
                                            <p:tav tm="0">
                                              <p:val>
                                                <p:strVal val="0-#ppt_w/2"/>
                                              </p:val>
                                            </p:tav>
                                            <p:tav tm="100000">
                                              <p:val>
                                                <p:strVal val="#ppt_x"/>
                                              </p:val>
                                            </p:tav>
                                          </p:tavLst>
                                        </p:anim>
                                        <p:anim calcmode="lin" valueType="num">
                                          <p:cBhvr additive="base">
                                            <p:cTn id="23" dur="1000" fill="hold"/>
                                            <p:tgtEl>
                                              <p:spTgt spid="12"/>
                                            </p:tgtEl>
                                            <p:attrNameLst>
                                              <p:attrName>ppt_y</p:attrName>
                                            </p:attrNameLst>
                                          </p:cBhvr>
                                          <p:tavLst>
                                            <p:tav tm="0">
                                              <p:val>
                                                <p:strVal val="#ppt_y"/>
                                              </p:val>
                                            </p:tav>
                                            <p:tav tm="100000">
                                              <p:val>
                                                <p:strVal val="#ppt_y"/>
                                              </p:val>
                                            </p:tav>
                                          </p:tavLst>
                                        </p:anim>
                                      </p:childTnLst>
                                    </p:cTn>
                                  </p:par>
                                  <p:par>
                                    <p:cTn id="24" presetID="22" presetClass="entr" presetSubtype="4" fill="hold" grpId="0" nodeType="withEffect">
                                      <p:stCondLst>
                                        <p:cond delay="900"/>
                                      </p:stCondLst>
                                      <p:childTnLst>
                                        <p:set>
                                          <p:cBhvr>
                                            <p:cTn id="25" dur="1" fill="hold">
                                              <p:stCondLst>
                                                <p:cond delay="0"/>
                                              </p:stCondLst>
                                            </p:cTn>
                                            <p:tgtEl>
                                              <p:spTgt spid="13"/>
                                            </p:tgtEl>
                                            <p:attrNameLst>
                                              <p:attrName>style.visibility</p:attrName>
                                            </p:attrNameLst>
                                          </p:cBhvr>
                                          <p:to>
                                            <p:strVal val="visible"/>
                                          </p:to>
                                        </p:set>
                                        <p:animEffect transition="in" filter="wipe(down)">
                                          <p:cBhvr>
                                            <p:cTn id="26" dur="500"/>
                                            <p:tgtEl>
                                              <p:spTgt spid="13"/>
                                            </p:tgtEl>
                                          </p:cBhvr>
                                        </p:animEffect>
                                      </p:childTnLst>
                                    </p:cTn>
                                  </p:par>
                                  <p:par>
                                    <p:cTn id="27" presetID="22" presetClass="entr" presetSubtype="4" fill="hold" grpId="0" nodeType="withEffect">
                                      <p:stCondLst>
                                        <p:cond delay="900"/>
                                      </p:stCondLst>
                                      <p:childTnLst>
                                        <p:set>
                                          <p:cBhvr>
                                            <p:cTn id="28" dur="1" fill="hold">
                                              <p:stCondLst>
                                                <p:cond delay="0"/>
                                              </p:stCondLst>
                                            </p:cTn>
                                            <p:tgtEl>
                                              <p:spTgt spid="14"/>
                                            </p:tgtEl>
                                            <p:attrNameLst>
                                              <p:attrName>style.visibility</p:attrName>
                                            </p:attrNameLst>
                                          </p:cBhvr>
                                          <p:to>
                                            <p:strVal val="visible"/>
                                          </p:to>
                                        </p:set>
                                        <p:animEffect transition="in" filter="wipe(down)">
                                          <p:cBhvr>
                                            <p:cTn id="29" dur="500"/>
                                            <p:tgtEl>
                                              <p:spTgt spid="14"/>
                                            </p:tgtEl>
                                          </p:cBhvr>
                                        </p:animEffect>
                                      </p:childTnLst>
                                    </p:cTn>
                                  </p:par>
                                  <p:par>
                                    <p:cTn id="30" presetID="22" presetClass="entr" presetSubtype="4" fill="hold" grpId="0" nodeType="withEffect">
                                      <p:stCondLst>
                                        <p:cond delay="90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par>
                                    <p:cTn id="33" presetID="2" presetClass="entr" presetSubtype="2" fill="hold" grpId="0" nodeType="withEffect">
                                      <p:stCondLst>
                                        <p:cond delay="210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500" fill="hold"/>
                                            <p:tgtEl>
                                              <p:spTgt spid="16"/>
                                            </p:tgtEl>
                                            <p:attrNameLst>
                                              <p:attrName>ppt_x</p:attrName>
                                            </p:attrNameLst>
                                          </p:cBhvr>
                                          <p:tavLst>
                                            <p:tav tm="0">
                                              <p:val>
                                                <p:strVal val="1+#ppt_w/2"/>
                                              </p:val>
                                            </p:tav>
                                            <p:tav tm="100000">
                                              <p:val>
                                                <p:strVal val="#ppt_x"/>
                                              </p:val>
                                            </p:tav>
                                          </p:tavLst>
                                        </p:anim>
                                        <p:anim calcmode="lin" valueType="num">
                                          <p:cBhvr additive="base">
                                            <p:cTn id="36" dur="1500" fill="hold"/>
                                            <p:tgtEl>
                                              <p:spTgt spid="1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10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1500" fill="hold"/>
                                            <p:tgtEl>
                                              <p:spTgt spid="17"/>
                                            </p:tgtEl>
                                            <p:attrNameLst>
                                              <p:attrName>ppt_x</p:attrName>
                                            </p:attrNameLst>
                                          </p:cBhvr>
                                          <p:tavLst>
                                            <p:tav tm="0">
                                              <p:val>
                                                <p:strVal val="1+#ppt_w/2"/>
                                              </p:val>
                                            </p:tav>
                                            <p:tav tm="100000">
                                              <p:val>
                                                <p:strVal val="#ppt_x"/>
                                              </p:val>
                                            </p:tav>
                                          </p:tavLst>
                                        </p:anim>
                                        <p:anim calcmode="lin" valueType="num">
                                          <p:cBhvr additive="base">
                                            <p:cTn id="40" dur="1500" fill="hold"/>
                                            <p:tgtEl>
                                              <p:spTgt spid="17"/>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1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1500" fill="hold"/>
                                            <p:tgtEl>
                                              <p:spTgt spid="18"/>
                                            </p:tgtEl>
                                            <p:attrNameLst>
                                              <p:attrName>ppt_x</p:attrName>
                                            </p:attrNameLst>
                                          </p:cBhvr>
                                          <p:tavLst>
                                            <p:tav tm="0">
                                              <p:val>
                                                <p:strVal val="0-#ppt_w/2"/>
                                              </p:val>
                                            </p:tav>
                                            <p:tav tm="100000">
                                              <p:val>
                                                <p:strVal val="#ppt_x"/>
                                              </p:val>
                                            </p:tav>
                                          </p:tavLst>
                                        </p:anim>
                                        <p:anim calcmode="lin" valueType="num">
                                          <p:cBhvr additive="base">
                                            <p:cTn id="44" dur="1500" fill="hold"/>
                                            <p:tgtEl>
                                              <p:spTgt spid="18"/>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10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1500" fill="hold"/>
                                            <p:tgtEl>
                                              <p:spTgt spid="19"/>
                                            </p:tgtEl>
                                            <p:attrNameLst>
                                              <p:attrName>ppt_x</p:attrName>
                                            </p:attrNameLst>
                                          </p:cBhvr>
                                          <p:tavLst>
                                            <p:tav tm="0">
                                              <p:val>
                                                <p:strVal val="0-#ppt_w/2"/>
                                              </p:val>
                                            </p:tav>
                                            <p:tav tm="100000">
                                              <p:val>
                                                <p:strVal val="#ppt_x"/>
                                              </p:val>
                                            </p:tav>
                                          </p:tavLst>
                                        </p:anim>
                                        <p:anim calcmode="lin" valueType="num">
                                          <p:cBhvr additive="base">
                                            <p:cTn id="4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p:bldP spid="17" grpId="0"/>
          <p:bldP spid="18" grpId="0"/>
          <p:bldP spid="19"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9413166" y="4389013"/>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文本框 40"/>
          <p:cNvSpPr txBox="1"/>
          <p:nvPr>
            <p:custDataLst>
              <p:tags r:id="rId2"/>
            </p:custDataLst>
          </p:nvPr>
        </p:nvSpPr>
        <p:spPr>
          <a:xfrm>
            <a:off x="2687458" y="3842028"/>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zh-CN" altLang="en-US" sz="8000" b="1" dirty="0" smtClean="0">
                <a:solidFill>
                  <a:srgbClr val="659586"/>
                </a:solidFill>
                <a:latin typeface="+mn-ea"/>
                <a:cs typeface="+mn-ea"/>
                <a:sym typeface="+mn-lt"/>
              </a:rPr>
              <a:t>岗位</a:t>
            </a:r>
            <a:r>
              <a:rPr lang="zh-CN" altLang="en-US" sz="8000" b="1" dirty="0">
                <a:solidFill>
                  <a:srgbClr val="659586"/>
                </a:solidFill>
                <a:latin typeface="+mn-ea"/>
                <a:cs typeface="+mn-ea"/>
                <a:sym typeface="+mn-lt"/>
              </a:rPr>
              <a:t>竞聘报告</a:t>
            </a:r>
            <a:endParaRPr lang="zh-CN" altLang="en-US" sz="8000" b="1" dirty="0">
              <a:solidFill>
                <a:srgbClr val="659586"/>
              </a:solidFill>
              <a:latin typeface="+mn-ea"/>
              <a:cs typeface="+mn-ea"/>
              <a:sym typeface="+mn-lt"/>
            </a:endParaRPr>
          </a:p>
        </p:txBody>
      </p:sp>
      <p:sp>
        <p:nvSpPr>
          <p:cNvPr id="46" name="椭圆 45"/>
          <p:cNvSpPr/>
          <p:nvPr/>
        </p:nvSpPr>
        <p:spPr>
          <a:xfrm>
            <a:off x="2339317" y="4405376"/>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PA_文本框 40"/>
          <p:cNvSpPr txBox="1"/>
          <p:nvPr>
            <p:custDataLst>
              <p:tags r:id="rId3"/>
            </p:custDataLst>
          </p:nvPr>
        </p:nvSpPr>
        <p:spPr>
          <a:xfrm>
            <a:off x="2687458" y="4732394"/>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en-US" altLang="zh-CN" sz="3200" b="1" dirty="0" smtClean="0">
                <a:solidFill>
                  <a:schemeClr val="tx1">
                    <a:lumMod val="75000"/>
                    <a:lumOff val="25000"/>
                  </a:schemeClr>
                </a:solidFill>
                <a:latin typeface="+mn-ea"/>
                <a:cs typeface="+mn-ea"/>
                <a:sym typeface="+mn-lt"/>
              </a:rPr>
              <a:t>Job competition report</a:t>
            </a:r>
            <a:endParaRPr lang="zh-CN" altLang="en-US" sz="3200" b="1" dirty="0">
              <a:solidFill>
                <a:schemeClr val="tx1">
                  <a:lumMod val="75000"/>
                  <a:lumOff val="25000"/>
                </a:schemeClr>
              </a:solidFill>
              <a:latin typeface="+mn-ea"/>
              <a:cs typeface="+mn-ea"/>
              <a:sym typeface="+mn-lt"/>
            </a:endParaRPr>
          </a:p>
        </p:txBody>
      </p:sp>
      <p:sp>
        <p:nvSpPr>
          <p:cNvPr id="48" name="PA_文本框 15"/>
          <p:cNvSpPr txBox="1">
            <a:spLocks noChangeArrowheads="1"/>
          </p:cNvSpPr>
          <p:nvPr>
            <p:custDataLst>
              <p:tags r:id="rId4"/>
            </p:custDataLst>
          </p:nvPr>
        </p:nvSpPr>
        <p:spPr bwMode="auto">
          <a:xfrm>
            <a:off x="3672876" y="6233054"/>
            <a:ext cx="4536503" cy="34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fontAlgn="ctr" hangingPunct="1">
              <a:lnSpc>
                <a:spcPct val="90000"/>
              </a:lnSpc>
              <a:spcBef>
                <a:spcPct val="20000"/>
              </a:spcBef>
            </a:pPr>
            <a:r>
              <a:rPr lang="zh-CN" altLang="en-US" sz="2000" b="1" dirty="0">
                <a:solidFill>
                  <a:schemeClr val="tx1">
                    <a:lumMod val="75000"/>
                    <a:lumOff val="25000"/>
                  </a:schemeClr>
                </a:solidFill>
                <a:latin typeface="+mn-ea"/>
                <a:ea typeface="+mn-ea"/>
                <a:cs typeface="+mn-ea"/>
                <a:sym typeface="+mn-lt"/>
              </a:rPr>
              <a:t>竞聘人：当图网</a:t>
            </a:r>
            <a:r>
              <a:rPr lang="en-US" altLang="zh-CN" sz="2000" b="1" dirty="0">
                <a:solidFill>
                  <a:schemeClr val="tx1">
                    <a:lumMod val="75000"/>
                    <a:lumOff val="25000"/>
                  </a:schemeClr>
                </a:solidFill>
                <a:latin typeface="+mn-ea"/>
                <a:ea typeface="+mn-ea"/>
                <a:cs typeface="+mn-ea"/>
                <a:sym typeface="+mn-lt"/>
              </a:rPr>
              <a:t>  </a:t>
            </a:r>
            <a:r>
              <a:rPr lang="en-US" altLang="zh-CN" sz="2000" b="1" dirty="0" smtClean="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时间</a:t>
            </a:r>
            <a:r>
              <a:rPr lang="zh-CN" altLang="en-US" sz="2000" b="1" dirty="0" smtClean="0">
                <a:solidFill>
                  <a:schemeClr val="tx1">
                    <a:lumMod val="75000"/>
                    <a:lumOff val="25000"/>
                  </a:schemeClr>
                </a:solidFill>
                <a:latin typeface="+mn-ea"/>
                <a:ea typeface="+mn-ea"/>
                <a:cs typeface="+mn-ea"/>
                <a:sym typeface="+mn-lt"/>
              </a:rPr>
              <a:t>：</a:t>
            </a:r>
            <a:r>
              <a:rPr lang="en-US" altLang="zh-CN" sz="2000" b="1" dirty="0" smtClean="0">
                <a:solidFill>
                  <a:schemeClr val="tx1">
                    <a:lumMod val="75000"/>
                    <a:lumOff val="25000"/>
                  </a:schemeClr>
                </a:solidFill>
                <a:latin typeface="+mn-ea"/>
                <a:ea typeface="+mn-ea"/>
                <a:cs typeface="+mn-ea"/>
                <a:sym typeface="+mn-lt"/>
              </a:rPr>
              <a:t>XXX</a:t>
            </a:r>
            <a:endParaRPr lang="zh-CN" altLang="en-US" sz="2000" b="1" dirty="0">
              <a:solidFill>
                <a:schemeClr val="tx1">
                  <a:lumMod val="75000"/>
                  <a:lumOff val="25000"/>
                </a:schemeClr>
              </a:solidFill>
              <a:latin typeface="+mn-ea"/>
              <a:ea typeface="+mn-ea"/>
              <a:cs typeface="+mn-ea"/>
              <a:sym typeface="+mn-lt"/>
            </a:endParaRPr>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1000"/>
                                        <p:tgtEl>
                                          <p:spTgt spid="45"/>
                                        </p:tgtEl>
                                      </p:cBhvr>
                                    </p:animEffect>
                                    <p:anim calcmode="lin" valueType="num">
                                      <p:cBhvr>
                                        <p:cTn id="54" dur="1000" fill="hold"/>
                                        <p:tgtEl>
                                          <p:spTgt spid="45"/>
                                        </p:tgtEl>
                                        <p:attrNameLst>
                                          <p:attrName>ppt_x</p:attrName>
                                        </p:attrNameLst>
                                      </p:cBhvr>
                                      <p:tavLst>
                                        <p:tav tm="0">
                                          <p:val>
                                            <p:strVal val="#ppt_x"/>
                                          </p:val>
                                        </p:tav>
                                        <p:tav tm="100000">
                                          <p:val>
                                            <p:strVal val="#ppt_x"/>
                                          </p:val>
                                        </p:tav>
                                      </p:tavLst>
                                    </p:anim>
                                    <p:anim calcmode="lin" valueType="num">
                                      <p:cBhvr>
                                        <p:cTn id="55" dur="1000" fill="hold"/>
                                        <p:tgtEl>
                                          <p:spTgt spid="4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fade">
                                      <p:cBhvr>
                                        <p:cTn id="58" dur="1000"/>
                                        <p:tgtEl>
                                          <p:spTgt spid="47"/>
                                        </p:tgtEl>
                                      </p:cBhvr>
                                    </p:animEffect>
                                    <p:anim calcmode="lin" valueType="num">
                                      <p:cBhvr>
                                        <p:cTn id="59" dur="1000" fill="hold"/>
                                        <p:tgtEl>
                                          <p:spTgt spid="47"/>
                                        </p:tgtEl>
                                        <p:attrNameLst>
                                          <p:attrName>ppt_x</p:attrName>
                                        </p:attrNameLst>
                                      </p:cBhvr>
                                      <p:tavLst>
                                        <p:tav tm="0">
                                          <p:val>
                                            <p:strVal val="#ppt_x"/>
                                          </p:val>
                                        </p:tav>
                                        <p:tav tm="100000">
                                          <p:val>
                                            <p:strVal val="#ppt_x"/>
                                          </p:val>
                                        </p:tav>
                                      </p:tavLst>
                                    </p:anim>
                                    <p:anim calcmode="lin" valueType="num">
                                      <p:cBhvr>
                                        <p:cTn id="60" dur="1000" fill="hold"/>
                                        <p:tgtEl>
                                          <p:spTgt spid="4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fade">
                                      <p:cBhvr>
                                        <p:cTn id="68" dur="1000"/>
                                        <p:tgtEl>
                                          <p:spTgt spid="46"/>
                                        </p:tgtEl>
                                      </p:cBhvr>
                                    </p:animEffect>
                                    <p:anim calcmode="lin" valueType="num">
                                      <p:cBhvr>
                                        <p:cTn id="69" dur="1000" fill="hold"/>
                                        <p:tgtEl>
                                          <p:spTgt spid="46"/>
                                        </p:tgtEl>
                                        <p:attrNameLst>
                                          <p:attrName>ppt_x</p:attrName>
                                        </p:attrNameLst>
                                      </p:cBhvr>
                                      <p:tavLst>
                                        <p:tav tm="0">
                                          <p:val>
                                            <p:strVal val="#ppt_x"/>
                                          </p:val>
                                        </p:tav>
                                        <p:tav tm="100000">
                                          <p:val>
                                            <p:strVal val="#ppt_x"/>
                                          </p:val>
                                        </p:tav>
                                      </p:tavLst>
                                    </p:anim>
                                    <p:anim calcmode="lin" valueType="num">
                                      <p:cBhvr>
                                        <p:cTn id="70"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500" fill="hold"/>
                                        <p:tgtEl>
                                          <p:spTgt spid="48"/>
                                        </p:tgtEl>
                                        <p:attrNameLst>
                                          <p:attrName>ppt_x</p:attrName>
                                        </p:attrNameLst>
                                      </p:cBhvr>
                                      <p:tavLst>
                                        <p:tav tm="0">
                                          <p:val>
                                            <p:strVal val="#ppt_x"/>
                                          </p:val>
                                        </p:tav>
                                        <p:tav tm="100000">
                                          <p:val>
                                            <p:strVal val="#ppt_x"/>
                                          </p:val>
                                        </p:tav>
                                      </p:tavLst>
                                    </p:anim>
                                    <p:anim calcmode="lin" valueType="num">
                                      <p:cBhvr additive="base">
                                        <p:cTn id="7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fade">
                                      <p:cBhvr>
                                        <p:cTn id="81" dur="1000"/>
                                        <p:tgtEl>
                                          <p:spTgt spid="4"/>
                                        </p:tgtEl>
                                      </p:cBhvr>
                                    </p:animEffect>
                                    <p:anim calcmode="lin" valueType="num">
                                      <p:cBhvr>
                                        <p:cTn id="82" dur="1000" fill="hold"/>
                                        <p:tgtEl>
                                          <p:spTgt spid="4"/>
                                        </p:tgtEl>
                                        <p:attrNameLst>
                                          <p:attrName>ppt_x</p:attrName>
                                        </p:attrNameLst>
                                      </p:cBhvr>
                                      <p:tavLst>
                                        <p:tav tm="0">
                                          <p:val>
                                            <p:strVal val="#ppt_x"/>
                                          </p:val>
                                        </p:tav>
                                        <p:tav tm="100000">
                                          <p:val>
                                            <p:strVal val="#ppt_x"/>
                                          </p:val>
                                        </p:tav>
                                      </p:tavLst>
                                    </p:anim>
                                    <p:anim calcmode="lin" valueType="num">
                                      <p:cBhvr>
                                        <p:cTn id="8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44" grpId="0" bldLvl="0" animBg="1"/>
      <p:bldP spid="45" grpId="0" bldLvl="0" animBg="1"/>
      <p:bldP spid="46" grpId="0" bldLvl="0" animBg="1"/>
      <p:bldP spid="47" grpId="0" bldLvl="0" animBg="1"/>
      <p:bldP spid="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研究背景</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7886"/>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01</a:t>
            </a:r>
            <a:endParaRPr lang="zh-CN" altLang="en-US" sz="4000" dirty="0">
              <a:solidFill>
                <a:schemeClr val="tx1">
                  <a:lumMod val="85000"/>
                  <a:lumOff val="15000"/>
                </a:schemeClr>
              </a:solidFill>
              <a:cs typeface="+mn-ea"/>
              <a:sym typeface="+mn-lt"/>
            </a:endParaRPr>
          </a:p>
        </p:txBody>
      </p:sp>
      <p:pic>
        <p:nvPicPr>
          <p:cNvPr id="12" name="图片 11"/>
          <p:cNvPicPr>
            <a:picLocks noChangeAspect="1"/>
          </p:cNvPicPr>
          <p:nvPr/>
        </p:nvPicPr>
        <p:blipFill rotWithShape="1">
          <a:blip r:embed="rId2">
            <a:extLst>
              <a:ext uri="{28A0092B-C50C-407E-A947-70E740481C1C}">
                <a14:useLocalDpi xmlns:a14="http://schemas.microsoft.com/office/drawing/2010/main" val="0"/>
              </a:ext>
            </a:extLst>
          </a:blip>
          <a:srcRect t="59367" r="53854"/>
          <a:stretch>
            <a:fillRect/>
          </a:stretch>
        </p:blipFill>
        <p:spPr>
          <a:xfrm rot="10800000">
            <a:off x="-265430" y="0"/>
            <a:ext cx="2140585" cy="1884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1000"/>
                                        <p:tgtEl>
                                          <p:spTgt spid="32"/>
                                        </p:tgtEl>
                                      </p:cBhvr>
                                    </p:animEffect>
                                    <p:anim calcmode="lin" valueType="num">
                                      <p:cBhvr>
                                        <p:cTn id="54" dur="1000" fill="hold"/>
                                        <p:tgtEl>
                                          <p:spTgt spid="32"/>
                                        </p:tgtEl>
                                        <p:attrNameLst>
                                          <p:attrName>ppt_x</p:attrName>
                                        </p:attrNameLst>
                                      </p:cBhvr>
                                      <p:tavLst>
                                        <p:tav tm="0">
                                          <p:val>
                                            <p:strVal val="#ppt_x"/>
                                          </p:val>
                                        </p:tav>
                                        <p:tav tm="100000">
                                          <p:val>
                                            <p:strVal val="#ppt_x"/>
                                          </p:val>
                                        </p:tav>
                                      </p:tavLst>
                                    </p:anim>
                                    <p:anim calcmode="lin" valueType="num">
                                      <p:cBhvr>
                                        <p:cTn id="5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wipe(left)">
                                      <p:cBhvr>
                                        <p:cTn id="6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066797" y="1773382"/>
            <a:ext cx="10266221" cy="4045527"/>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581890" y="498764"/>
            <a:ext cx="2632421" cy="583565"/>
            <a:chOff x="997527" y="955964"/>
            <a:chExt cx="2632421" cy="58356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3565"/>
            </a:xfrm>
            <a:prstGeom prst="rect">
              <a:avLst/>
            </a:prstGeom>
          </p:spPr>
          <p:txBody>
            <a:bodyPr wrap="square">
              <a:spAutoFit/>
            </a:bodyPr>
            <a:lstStyle/>
            <a:p>
              <a:r>
                <a:rPr lang="zh-CN" altLang="en-US" sz="3200" b="1" dirty="0">
                  <a:solidFill>
                    <a:srgbClr val="659586"/>
                  </a:solidFill>
                  <a:cs typeface="+mn-ea"/>
                  <a:sym typeface="+mn-lt"/>
                </a:rPr>
                <a:t>研究背景</a:t>
              </a:r>
              <a:endParaRPr lang="zh-CN" altLang="en-US" sz="3200" b="1" dirty="0">
                <a:solidFill>
                  <a:srgbClr val="659586"/>
                </a:solidFill>
                <a:cs typeface="+mn-ea"/>
                <a:sym typeface="+mn-lt"/>
              </a:endParaRPr>
            </a:p>
          </p:txBody>
        </p:sp>
      </p:grpSp>
      <p:sp>
        <p:nvSpPr>
          <p:cNvPr id="14" name="TextBox 18"/>
          <p:cNvSpPr txBox="1"/>
          <p:nvPr/>
        </p:nvSpPr>
        <p:spPr>
          <a:xfrm>
            <a:off x="1264285" y="1927860"/>
            <a:ext cx="5667375" cy="3736975"/>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en-US" altLang="zh-CN" sz="2400" b="1" dirty="0">
                <a:solidFill>
                  <a:schemeClr val="tx1">
                    <a:lumMod val="75000"/>
                    <a:lumOff val="25000"/>
                  </a:schemeClr>
                </a:solidFill>
                <a:latin typeface="+mn-lt"/>
                <a:ea typeface="+mn-ea"/>
                <a:cs typeface="+mn-ea"/>
                <a:sym typeface="+mn-lt"/>
              </a:rPr>
              <a:t>       电信诈骗是“以非法占有为目的，利用有线、无线通信系统，以传送、发射或接收语音，文字图像等形式的信息，与被害人进行远程接触，通过虚构事实、隐瞒真相或者其他欺骗性手段，骗取他人财物数额较大的犯罪行为”。</a:t>
            </a:r>
            <a:endParaRPr lang="en-US" altLang="zh-CN" sz="2400" b="1" dirty="0">
              <a:solidFill>
                <a:schemeClr val="tx1">
                  <a:lumMod val="75000"/>
                  <a:lumOff val="25000"/>
                </a:schemeClr>
              </a:solidFill>
              <a:latin typeface="+mn-lt"/>
              <a:ea typeface="+mn-ea"/>
              <a:cs typeface="+mn-ea"/>
              <a:sym typeface="+mn-lt"/>
            </a:endParaRPr>
          </a:p>
          <a:p>
            <a:pPr defTabSz="962025" fontAlgn="auto">
              <a:lnSpc>
                <a:spcPts val="2840"/>
              </a:lnSpc>
              <a:spcBef>
                <a:spcPts val="0"/>
              </a:spcBef>
              <a:spcAft>
                <a:spcPts val="0"/>
              </a:spcAft>
            </a:pPr>
            <a:r>
              <a:rPr lang="en-US" altLang="zh-CN" sz="2400" b="1" dirty="0">
                <a:solidFill>
                  <a:schemeClr val="tx1">
                    <a:lumMod val="75000"/>
                    <a:lumOff val="25000"/>
                  </a:schemeClr>
                </a:solidFill>
                <a:latin typeface="+mn-lt"/>
                <a:ea typeface="+mn-ea"/>
                <a:cs typeface="+mn-ea"/>
                <a:sym typeface="+mn-lt"/>
              </a:rPr>
              <a:t>       电信诈骗造成了人民群众巨大的经济损失，扰乱了人们正常的工作和生活秩序，极大地危害了社会诚信，已经成为严重侵害人民群众切身利益的社会公害。</a:t>
            </a:r>
            <a:endParaRPr lang="en-US" altLang="zh-CN" sz="2400" b="1" dirty="0">
              <a:solidFill>
                <a:schemeClr val="tx1">
                  <a:lumMod val="75000"/>
                  <a:lumOff val="25000"/>
                </a:schemeClr>
              </a:solidFill>
              <a:latin typeface="+mn-lt"/>
              <a:ea typeface="+mn-ea"/>
              <a:cs typeface="+mn-ea"/>
              <a:sym typeface="+mn-lt"/>
            </a:endParaRPr>
          </a:p>
        </p:txBody>
      </p:sp>
      <p:sp>
        <p:nvSpPr>
          <p:cNvPr id="57" name="MH_Picture_1"/>
          <p:cNvSpPr/>
          <p:nvPr>
            <p:custDataLst>
              <p:tags r:id="rId1"/>
            </p:custDataLst>
          </p:nvPr>
        </p:nvSpPr>
        <p:spPr>
          <a:xfrm>
            <a:off x="7217101" y="2257801"/>
            <a:ext cx="3311138" cy="3311138"/>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sz="3200">
              <a:solidFill>
                <a:schemeClr val="tx1">
                  <a:lumMod val="75000"/>
                  <a:lumOff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par>
                                <p:cTn id="11" presetID="53" presetClass="entr" presetSubtype="16" fill="hold" grpId="0" nodeType="withEffect">
                                  <p:stCondLst>
                                    <p:cond delay="500"/>
                                  </p:stCondLst>
                                  <p:childTnLst>
                                    <p:set>
                                      <p:cBhvr>
                                        <p:cTn id="12" dur="1" fill="hold">
                                          <p:stCondLst>
                                            <p:cond delay="0"/>
                                          </p:stCondLst>
                                        </p:cTn>
                                        <p:tgtEl>
                                          <p:spTgt spid="57"/>
                                        </p:tgtEl>
                                        <p:attrNameLst>
                                          <p:attrName>style.visibility</p:attrName>
                                        </p:attrNameLst>
                                      </p:cBhvr>
                                      <p:to>
                                        <p:strVal val="visible"/>
                                      </p:to>
                                    </p:set>
                                    <p:anim calcmode="lin" valueType="num">
                                      <p:cBhvr>
                                        <p:cTn id="13" dur="500" fill="hold"/>
                                        <p:tgtEl>
                                          <p:spTgt spid="57"/>
                                        </p:tgtEl>
                                        <p:attrNameLst>
                                          <p:attrName>ppt_w</p:attrName>
                                        </p:attrNameLst>
                                      </p:cBhvr>
                                      <p:tavLst>
                                        <p:tav tm="0">
                                          <p:val>
                                            <p:fltVal val="0"/>
                                          </p:val>
                                        </p:tav>
                                        <p:tav tm="100000">
                                          <p:val>
                                            <p:strVal val="#ppt_w"/>
                                          </p:val>
                                        </p:tav>
                                      </p:tavLst>
                                    </p:anim>
                                    <p:anim calcmode="lin" valueType="num">
                                      <p:cBhvr>
                                        <p:cTn id="14" dur="500" fill="hold"/>
                                        <p:tgtEl>
                                          <p:spTgt spid="57"/>
                                        </p:tgtEl>
                                        <p:attrNameLst>
                                          <p:attrName>ppt_h</p:attrName>
                                        </p:attrNameLst>
                                      </p:cBhvr>
                                      <p:tavLst>
                                        <p:tav tm="0">
                                          <p:val>
                                            <p:fltVal val="0"/>
                                          </p:val>
                                        </p:tav>
                                        <p:tav tm="100000">
                                          <p:val>
                                            <p:strVal val="#ppt_h"/>
                                          </p:val>
                                        </p:tav>
                                      </p:tavLst>
                                    </p:anim>
                                    <p:animEffect transition="in" filter="fade">
                                      <p:cBhvr>
                                        <p:cTn id="1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57"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研究方法</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02</a:t>
            </a:r>
            <a:endParaRPr lang="zh-CN" altLang="en-US" sz="4000" dirty="0">
              <a:solidFill>
                <a:schemeClr val="tx1">
                  <a:lumMod val="85000"/>
                  <a:lumOff val="15000"/>
                </a:schemeClr>
              </a:solidFill>
              <a:cs typeface="+mn-ea"/>
              <a:sym typeface="+mn-lt"/>
            </a:endParaRPr>
          </a:p>
        </p:txBody>
      </p:sp>
      <p:pic>
        <p:nvPicPr>
          <p:cNvPr id="12" name="图片 11"/>
          <p:cNvPicPr>
            <a:picLocks noChangeAspect="1"/>
          </p:cNvPicPr>
          <p:nvPr/>
        </p:nvPicPr>
        <p:blipFill rotWithShape="1">
          <a:blip r:embed="rId2">
            <a:extLst>
              <a:ext uri="{28A0092B-C50C-407E-A947-70E740481C1C}">
                <a14:useLocalDpi xmlns:a14="http://schemas.microsoft.com/office/drawing/2010/main" val="0"/>
              </a:ext>
            </a:extLst>
          </a:blip>
          <a:srcRect t="59367" r="53854"/>
          <a:stretch>
            <a:fillRect/>
          </a:stretch>
        </p:blipFill>
        <p:spPr>
          <a:xfrm rot="10800000">
            <a:off x="-265430" y="0"/>
            <a:ext cx="2140585" cy="1884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1000"/>
                                        <p:tgtEl>
                                          <p:spTgt spid="32"/>
                                        </p:tgtEl>
                                      </p:cBhvr>
                                    </p:animEffect>
                                    <p:anim calcmode="lin" valueType="num">
                                      <p:cBhvr>
                                        <p:cTn id="54" dur="1000" fill="hold"/>
                                        <p:tgtEl>
                                          <p:spTgt spid="32"/>
                                        </p:tgtEl>
                                        <p:attrNameLst>
                                          <p:attrName>ppt_x</p:attrName>
                                        </p:attrNameLst>
                                      </p:cBhvr>
                                      <p:tavLst>
                                        <p:tav tm="0">
                                          <p:val>
                                            <p:strVal val="#ppt_x"/>
                                          </p:val>
                                        </p:tav>
                                        <p:tav tm="100000">
                                          <p:val>
                                            <p:strVal val="#ppt_x"/>
                                          </p:val>
                                        </p:tav>
                                      </p:tavLst>
                                    </p:anim>
                                    <p:anim calcmode="lin" valueType="num">
                                      <p:cBhvr>
                                        <p:cTn id="5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wipe(left)">
                                      <p:cBhvr>
                                        <p:cTn id="6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3565"/>
            <a:chOff x="997527" y="955964"/>
            <a:chExt cx="2632421" cy="58356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3565"/>
            </a:xfrm>
            <a:prstGeom prst="rect">
              <a:avLst/>
            </a:prstGeom>
          </p:spPr>
          <p:txBody>
            <a:bodyPr wrap="square">
              <a:spAutoFit/>
            </a:bodyPr>
            <a:lstStyle/>
            <a:p>
              <a:r>
                <a:rPr lang="zh-CN" altLang="en-US" sz="3200" b="1" dirty="0">
                  <a:solidFill>
                    <a:srgbClr val="659586"/>
                  </a:solidFill>
                  <a:cs typeface="+mn-ea"/>
                  <a:sym typeface="+mn-lt"/>
                </a:rPr>
                <a:t>研究方法</a:t>
              </a:r>
              <a:endParaRPr lang="zh-CN" altLang="en-US" sz="3200" b="1" dirty="0">
                <a:solidFill>
                  <a:srgbClr val="659586"/>
                </a:solidFill>
                <a:cs typeface="+mn-ea"/>
                <a:sym typeface="+mn-lt"/>
              </a:endParaRPr>
            </a:p>
          </p:txBody>
        </p:sp>
      </p:grpSp>
      <p:grpSp>
        <p:nvGrpSpPr>
          <p:cNvPr id="8" name="Group 32"/>
          <p:cNvGrpSpPr/>
          <p:nvPr/>
        </p:nvGrpSpPr>
        <p:grpSpPr>
          <a:xfrm>
            <a:off x="6078047" y="1859293"/>
            <a:ext cx="325400" cy="5000433"/>
            <a:chOff x="6078047" y="1859293"/>
            <a:chExt cx="325400" cy="5000433"/>
          </a:xfrm>
          <a:solidFill>
            <a:srgbClr val="C3D7D3"/>
          </a:solidFill>
        </p:grpSpPr>
        <p:sp>
          <p:nvSpPr>
            <p:cNvPr id="9" name="Freeform 5"/>
            <p:cNvSpPr/>
            <p:nvPr/>
          </p:nvSpPr>
          <p:spPr bwMode="auto">
            <a:xfrm>
              <a:off x="6078047" y="1859293"/>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0" name="Freeform 5"/>
            <p:cNvSpPr/>
            <p:nvPr/>
          </p:nvSpPr>
          <p:spPr bwMode="auto">
            <a:xfrm>
              <a:off x="6078047" y="3554111"/>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11" name="Group 31"/>
          <p:cNvGrpSpPr/>
          <p:nvPr/>
        </p:nvGrpSpPr>
        <p:grpSpPr>
          <a:xfrm>
            <a:off x="6078047" y="1698209"/>
            <a:ext cx="1177654" cy="641823"/>
            <a:chOff x="6078047" y="1698209"/>
            <a:chExt cx="1177654" cy="641823"/>
          </a:xfrm>
          <a:solidFill>
            <a:srgbClr val="659586"/>
          </a:solidFill>
        </p:grpSpPr>
        <p:sp>
          <p:nvSpPr>
            <p:cNvPr id="12" name="Freeform 7"/>
            <p:cNvSpPr/>
            <p:nvPr/>
          </p:nvSpPr>
          <p:spPr bwMode="auto">
            <a:xfrm>
              <a:off x="6078047" y="1859293"/>
              <a:ext cx="830331" cy="325400"/>
            </a:xfrm>
            <a:custGeom>
              <a:avLst/>
              <a:gdLst>
                <a:gd name="T0" fmla="*/ 740 w 740"/>
                <a:gd name="T1" fmla="*/ 290 h 290"/>
                <a:gd name="T2" fmla="*/ 0 w 740"/>
                <a:gd name="T3" fmla="*/ 290 h 290"/>
                <a:gd name="T4" fmla="*/ 290 w 740"/>
                <a:gd name="T5" fmla="*/ 0 h 290"/>
                <a:gd name="T6" fmla="*/ 740 w 740"/>
                <a:gd name="T7" fmla="*/ 0 h 290"/>
                <a:gd name="T8" fmla="*/ 740 w 740"/>
                <a:gd name="T9" fmla="*/ 290 h 290"/>
              </a:gdLst>
              <a:ahLst/>
              <a:cxnLst>
                <a:cxn ang="0">
                  <a:pos x="T0" y="T1"/>
                </a:cxn>
                <a:cxn ang="0">
                  <a:pos x="T2" y="T3"/>
                </a:cxn>
                <a:cxn ang="0">
                  <a:pos x="T4" y="T5"/>
                </a:cxn>
                <a:cxn ang="0">
                  <a:pos x="T6" y="T7"/>
                </a:cxn>
                <a:cxn ang="0">
                  <a:pos x="T8" y="T9"/>
                </a:cxn>
              </a:cxnLst>
              <a:rect l="0" t="0" r="r" b="b"/>
              <a:pathLst>
                <a:path w="740" h="290">
                  <a:moveTo>
                    <a:pt x="740" y="290"/>
                  </a:moveTo>
                  <a:lnTo>
                    <a:pt x="0" y="290"/>
                  </a:lnTo>
                  <a:lnTo>
                    <a:pt x="290" y="0"/>
                  </a:lnTo>
                  <a:lnTo>
                    <a:pt x="740" y="0"/>
                  </a:lnTo>
                  <a:lnTo>
                    <a:pt x="740" y="29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3" name="Freeform 9"/>
            <p:cNvSpPr/>
            <p:nvPr/>
          </p:nvSpPr>
          <p:spPr bwMode="auto">
            <a:xfrm>
              <a:off x="6907860" y="1698209"/>
              <a:ext cx="347841" cy="641823"/>
            </a:xfrm>
            <a:custGeom>
              <a:avLst/>
              <a:gdLst>
                <a:gd name="T0" fmla="*/ 310 w 310"/>
                <a:gd name="T1" fmla="*/ 286 h 572"/>
                <a:gd name="T2" fmla="*/ 0 w 310"/>
                <a:gd name="T3" fmla="*/ 0 h 572"/>
                <a:gd name="T4" fmla="*/ 0 w 310"/>
                <a:gd name="T5" fmla="*/ 286 h 572"/>
                <a:gd name="T6" fmla="*/ 0 w 310"/>
                <a:gd name="T7" fmla="*/ 572 h 572"/>
                <a:gd name="T8" fmla="*/ 310 w 310"/>
                <a:gd name="T9" fmla="*/ 286 h 572"/>
              </a:gdLst>
              <a:ahLst/>
              <a:cxnLst>
                <a:cxn ang="0">
                  <a:pos x="T0" y="T1"/>
                </a:cxn>
                <a:cxn ang="0">
                  <a:pos x="T2" y="T3"/>
                </a:cxn>
                <a:cxn ang="0">
                  <a:pos x="T4" y="T5"/>
                </a:cxn>
                <a:cxn ang="0">
                  <a:pos x="T6" y="T7"/>
                </a:cxn>
                <a:cxn ang="0">
                  <a:pos x="T8" y="T9"/>
                </a:cxn>
              </a:cxnLst>
              <a:rect l="0" t="0" r="r" b="b"/>
              <a:pathLst>
                <a:path w="310" h="572">
                  <a:moveTo>
                    <a:pt x="310" y="286"/>
                  </a:moveTo>
                  <a:lnTo>
                    <a:pt x="0" y="0"/>
                  </a:lnTo>
                  <a:lnTo>
                    <a:pt x="0" y="286"/>
                  </a:lnTo>
                  <a:lnTo>
                    <a:pt x="0" y="572"/>
                  </a:lnTo>
                  <a:lnTo>
                    <a:pt x="31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sp>
        <p:nvSpPr>
          <p:cNvPr id="14" name="Freeform 18"/>
          <p:cNvSpPr/>
          <p:nvPr/>
        </p:nvSpPr>
        <p:spPr bwMode="auto">
          <a:xfrm>
            <a:off x="4899875" y="2393892"/>
            <a:ext cx="347841" cy="642946"/>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nvGrpSpPr>
          <p:cNvPr id="15" name="Group 36"/>
          <p:cNvGrpSpPr/>
          <p:nvPr/>
        </p:nvGrpSpPr>
        <p:grpSpPr>
          <a:xfrm>
            <a:off x="6475260" y="3892789"/>
            <a:ext cx="326522" cy="2966937"/>
            <a:chOff x="6475260" y="3892789"/>
            <a:chExt cx="326522" cy="2966937"/>
          </a:xfrm>
          <a:solidFill>
            <a:srgbClr val="C3D7D3"/>
          </a:solidFill>
        </p:grpSpPr>
        <p:sp>
          <p:nvSpPr>
            <p:cNvPr id="16" name="Freeform 21"/>
            <p:cNvSpPr/>
            <p:nvPr/>
          </p:nvSpPr>
          <p:spPr bwMode="auto">
            <a:xfrm>
              <a:off x="6475260" y="3892789"/>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7" name="Freeform 21"/>
            <p:cNvSpPr/>
            <p:nvPr/>
          </p:nvSpPr>
          <p:spPr bwMode="auto">
            <a:xfrm>
              <a:off x="6475260" y="4611100"/>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18" name="Group 33"/>
          <p:cNvGrpSpPr/>
          <p:nvPr/>
        </p:nvGrpSpPr>
        <p:grpSpPr>
          <a:xfrm>
            <a:off x="5680835" y="2873577"/>
            <a:ext cx="325400" cy="3992819"/>
            <a:chOff x="5680835" y="2873577"/>
            <a:chExt cx="325400" cy="3992819"/>
          </a:xfrm>
          <a:solidFill>
            <a:srgbClr val="C3D7D3"/>
          </a:solidFill>
        </p:grpSpPr>
        <p:sp>
          <p:nvSpPr>
            <p:cNvPr id="19" name="Freeform 13"/>
            <p:cNvSpPr/>
            <p:nvPr/>
          </p:nvSpPr>
          <p:spPr bwMode="auto">
            <a:xfrm>
              <a:off x="5680835" y="2873577"/>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0" name="Freeform 13"/>
            <p:cNvSpPr/>
            <p:nvPr/>
          </p:nvSpPr>
          <p:spPr bwMode="auto">
            <a:xfrm>
              <a:off x="5680835" y="4256463"/>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1" name="Group 30"/>
          <p:cNvGrpSpPr/>
          <p:nvPr/>
        </p:nvGrpSpPr>
        <p:grpSpPr>
          <a:xfrm>
            <a:off x="5283622" y="4903226"/>
            <a:ext cx="325400" cy="1956500"/>
            <a:chOff x="5283622" y="4903226"/>
            <a:chExt cx="325400" cy="1956500"/>
          </a:xfrm>
          <a:solidFill>
            <a:srgbClr val="C3D7D3"/>
          </a:solidFill>
        </p:grpSpPr>
        <p:sp>
          <p:nvSpPr>
            <p:cNvPr id="22" name="Freeform 29"/>
            <p:cNvSpPr/>
            <p:nvPr/>
          </p:nvSpPr>
          <p:spPr bwMode="auto">
            <a:xfrm>
              <a:off x="5283622" y="4903226"/>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3" name="Freeform 29"/>
            <p:cNvSpPr/>
            <p:nvPr/>
          </p:nvSpPr>
          <p:spPr bwMode="auto">
            <a:xfrm>
              <a:off x="5283622" y="5254045"/>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4" name="Group 34"/>
          <p:cNvGrpSpPr/>
          <p:nvPr/>
        </p:nvGrpSpPr>
        <p:grpSpPr>
          <a:xfrm>
            <a:off x="4899875" y="2711455"/>
            <a:ext cx="1106360" cy="642946"/>
            <a:chOff x="4899875" y="2711455"/>
            <a:chExt cx="1106360" cy="642946"/>
          </a:xfrm>
          <a:solidFill>
            <a:srgbClr val="659586"/>
          </a:solidFill>
        </p:grpSpPr>
        <p:sp>
          <p:nvSpPr>
            <p:cNvPr id="25" name="Freeform 15"/>
            <p:cNvSpPr/>
            <p:nvPr/>
          </p:nvSpPr>
          <p:spPr bwMode="auto">
            <a:xfrm>
              <a:off x="5211810" y="2873577"/>
              <a:ext cx="794425" cy="326522"/>
            </a:xfrm>
            <a:custGeom>
              <a:avLst/>
              <a:gdLst>
                <a:gd name="T0" fmla="*/ 0 w 708"/>
                <a:gd name="T1" fmla="*/ 291 h 291"/>
                <a:gd name="T2" fmla="*/ 708 w 708"/>
                <a:gd name="T3" fmla="*/ 291 h 291"/>
                <a:gd name="T4" fmla="*/ 418 w 708"/>
                <a:gd name="T5" fmla="*/ 0 h 291"/>
                <a:gd name="T6" fmla="*/ 0 w 708"/>
                <a:gd name="T7" fmla="*/ 0 h 291"/>
                <a:gd name="T8" fmla="*/ 0 w 708"/>
                <a:gd name="T9" fmla="*/ 291 h 291"/>
              </a:gdLst>
              <a:ahLst/>
              <a:cxnLst>
                <a:cxn ang="0">
                  <a:pos x="T0" y="T1"/>
                </a:cxn>
                <a:cxn ang="0">
                  <a:pos x="T2" y="T3"/>
                </a:cxn>
                <a:cxn ang="0">
                  <a:pos x="T4" y="T5"/>
                </a:cxn>
                <a:cxn ang="0">
                  <a:pos x="T6" y="T7"/>
                </a:cxn>
                <a:cxn ang="0">
                  <a:pos x="T8" y="T9"/>
                </a:cxn>
              </a:cxnLst>
              <a:rect l="0" t="0" r="r" b="b"/>
              <a:pathLst>
                <a:path w="708" h="291">
                  <a:moveTo>
                    <a:pt x="0" y="291"/>
                  </a:moveTo>
                  <a:lnTo>
                    <a:pt x="708" y="291"/>
                  </a:lnTo>
                  <a:lnTo>
                    <a:pt x="418" y="0"/>
                  </a:lnTo>
                  <a:lnTo>
                    <a:pt x="0" y="0"/>
                  </a:lnTo>
                  <a:lnTo>
                    <a:pt x="0" y="291"/>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6" name="Freeform 17"/>
            <p:cNvSpPr/>
            <p:nvPr/>
          </p:nvSpPr>
          <p:spPr bwMode="auto">
            <a:xfrm>
              <a:off x="4899875" y="2711455"/>
              <a:ext cx="347841" cy="642946"/>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7" name="Group 37"/>
          <p:cNvGrpSpPr/>
          <p:nvPr/>
        </p:nvGrpSpPr>
        <p:grpSpPr>
          <a:xfrm>
            <a:off x="4663118" y="4740194"/>
            <a:ext cx="945904" cy="641823"/>
            <a:chOff x="4663118" y="4740194"/>
            <a:chExt cx="945904" cy="641823"/>
          </a:xfrm>
          <a:solidFill>
            <a:srgbClr val="659586"/>
          </a:solidFill>
        </p:grpSpPr>
        <p:sp>
          <p:nvSpPr>
            <p:cNvPr id="28" name="Freeform 31"/>
            <p:cNvSpPr/>
            <p:nvPr/>
          </p:nvSpPr>
          <p:spPr bwMode="auto">
            <a:xfrm>
              <a:off x="4975053" y="4903226"/>
              <a:ext cx="633969" cy="325400"/>
            </a:xfrm>
            <a:custGeom>
              <a:avLst/>
              <a:gdLst>
                <a:gd name="T0" fmla="*/ 0 w 565"/>
                <a:gd name="T1" fmla="*/ 290 h 290"/>
                <a:gd name="T2" fmla="*/ 565 w 565"/>
                <a:gd name="T3" fmla="*/ 290 h 290"/>
                <a:gd name="T4" fmla="*/ 275 w 565"/>
                <a:gd name="T5" fmla="*/ 0 h 290"/>
                <a:gd name="T6" fmla="*/ 0 w 565"/>
                <a:gd name="T7" fmla="*/ 0 h 290"/>
                <a:gd name="T8" fmla="*/ 0 w 565"/>
                <a:gd name="T9" fmla="*/ 290 h 290"/>
              </a:gdLst>
              <a:ahLst/>
              <a:cxnLst>
                <a:cxn ang="0">
                  <a:pos x="T0" y="T1"/>
                </a:cxn>
                <a:cxn ang="0">
                  <a:pos x="T2" y="T3"/>
                </a:cxn>
                <a:cxn ang="0">
                  <a:pos x="T4" y="T5"/>
                </a:cxn>
                <a:cxn ang="0">
                  <a:pos x="T6" y="T7"/>
                </a:cxn>
                <a:cxn ang="0">
                  <a:pos x="T8" y="T9"/>
                </a:cxn>
              </a:cxnLst>
              <a:rect l="0" t="0" r="r" b="b"/>
              <a:pathLst>
                <a:path w="565" h="290">
                  <a:moveTo>
                    <a:pt x="0" y="290"/>
                  </a:moveTo>
                  <a:lnTo>
                    <a:pt x="565" y="290"/>
                  </a:lnTo>
                  <a:lnTo>
                    <a:pt x="275" y="0"/>
                  </a:lnTo>
                  <a:lnTo>
                    <a:pt x="0" y="0"/>
                  </a:lnTo>
                  <a:lnTo>
                    <a:pt x="0" y="29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9" name="Freeform 33"/>
            <p:cNvSpPr/>
            <p:nvPr/>
          </p:nvSpPr>
          <p:spPr bwMode="auto">
            <a:xfrm>
              <a:off x="4663118" y="4740194"/>
              <a:ext cx="352330" cy="641823"/>
            </a:xfrm>
            <a:custGeom>
              <a:avLst/>
              <a:gdLst>
                <a:gd name="T0" fmla="*/ 0 w 314"/>
                <a:gd name="T1" fmla="*/ 286 h 572"/>
                <a:gd name="T2" fmla="*/ 314 w 314"/>
                <a:gd name="T3" fmla="*/ 0 h 572"/>
                <a:gd name="T4" fmla="*/ 314 w 314"/>
                <a:gd name="T5" fmla="*/ 286 h 572"/>
                <a:gd name="T6" fmla="*/ 314 w 314"/>
                <a:gd name="T7" fmla="*/ 572 h 572"/>
                <a:gd name="T8" fmla="*/ 0 w 314"/>
                <a:gd name="T9" fmla="*/ 286 h 572"/>
              </a:gdLst>
              <a:ahLst/>
              <a:cxnLst>
                <a:cxn ang="0">
                  <a:pos x="T0" y="T1"/>
                </a:cxn>
                <a:cxn ang="0">
                  <a:pos x="T2" y="T3"/>
                </a:cxn>
                <a:cxn ang="0">
                  <a:pos x="T4" y="T5"/>
                </a:cxn>
                <a:cxn ang="0">
                  <a:pos x="T6" y="T7"/>
                </a:cxn>
                <a:cxn ang="0">
                  <a:pos x="T8" y="T9"/>
                </a:cxn>
              </a:cxnLst>
              <a:rect l="0" t="0" r="r" b="b"/>
              <a:pathLst>
                <a:path w="314" h="572">
                  <a:moveTo>
                    <a:pt x="0" y="286"/>
                  </a:moveTo>
                  <a:lnTo>
                    <a:pt x="314" y="0"/>
                  </a:lnTo>
                  <a:lnTo>
                    <a:pt x="314" y="286"/>
                  </a:lnTo>
                  <a:lnTo>
                    <a:pt x="314" y="572"/>
                  </a:lnTo>
                  <a:lnTo>
                    <a:pt x="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30" name="Group 35"/>
          <p:cNvGrpSpPr/>
          <p:nvPr/>
        </p:nvGrpSpPr>
        <p:grpSpPr>
          <a:xfrm>
            <a:off x="6475260" y="3725824"/>
            <a:ext cx="1049135" cy="642946"/>
            <a:chOff x="6475260" y="3725824"/>
            <a:chExt cx="1049135" cy="642946"/>
          </a:xfrm>
          <a:solidFill>
            <a:srgbClr val="659586"/>
          </a:solidFill>
        </p:grpSpPr>
        <p:sp>
          <p:nvSpPr>
            <p:cNvPr id="31" name="Freeform 23"/>
            <p:cNvSpPr/>
            <p:nvPr/>
          </p:nvSpPr>
          <p:spPr bwMode="auto">
            <a:xfrm>
              <a:off x="6475260" y="3892789"/>
              <a:ext cx="732711" cy="326522"/>
            </a:xfrm>
            <a:custGeom>
              <a:avLst/>
              <a:gdLst>
                <a:gd name="T0" fmla="*/ 653 w 653"/>
                <a:gd name="T1" fmla="*/ 291 h 291"/>
                <a:gd name="T2" fmla="*/ 0 w 653"/>
                <a:gd name="T3" fmla="*/ 291 h 291"/>
                <a:gd name="T4" fmla="*/ 291 w 653"/>
                <a:gd name="T5" fmla="*/ 0 h 291"/>
                <a:gd name="T6" fmla="*/ 653 w 653"/>
                <a:gd name="T7" fmla="*/ 0 h 291"/>
                <a:gd name="T8" fmla="*/ 653 w 653"/>
                <a:gd name="T9" fmla="*/ 291 h 291"/>
              </a:gdLst>
              <a:ahLst/>
              <a:cxnLst>
                <a:cxn ang="0">
                  <a:pos x="T0" y="T1"/>
                </a:cxn>
                <a:cxn ang="0">
                  <a:pos x="T2" y="T3"/>
                </a:cxn>
                <a:cxn ang="0">
                  <a:pos x="T4" y="T5"/>
                </a:cxn>
                <a:cxn ang="0">
                  <a:pos x="T6" y="T7"/>
                </a:cxn>
                <a:cxn ang="0">
                  <a:pos x="T8" y="T9"/>
                </a:cxn>
              </a:cxnLst>
              <a:rect l="0" t="0" r="r" b="b"/>
              <a:pathLst>
                <a:path w="653" h="291">
                  <a:moveTo>
                    <a:pt x="653" y="291"/>
                  </a:moveTo>
                  <a:lnTo>
                    <a:pt x="0" y="291"/>
                  </a:lnTo>
                  <a:lnTo>
                    <a:pt x="291" y="0"/>
                  </a:lnTo>
                  <a:lnTo>
                    <a:pt x="653" y="0"/>
                  </a:lnTo>
                  <a:lnTo>
                    <a:pt x="653" y="291"/>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32" name="Freeform 25"/>
            <p:cNvSpPr/>
            <p:nvPr/>
          </p:nvSpPr>
          <p:spPr bwMode="auto">
            <a:xfrm>
              <a:off x="7172065" y="3725824"/>
              <a:ext cx="352330" cy="642946"/>
            </a:xfrm>
            <a:custGeom>
              <a:avLst/>
              <a:gdLst>
                <a:gd name="T0" fmla="*/ 314 w 314"/>
                <a:gd name="T1" fmla="*/ 286 h 573"/>
                <a:gd name="T2" fmla="*/ 0 w 314"/>
                <a:gd name="T3" fmla="*/ 0 h 573"/>
                <a:gd name="T4" fmla="*/ 0 w 314"/>
                <a:gd name="T5" fmla="*/ 286 h 573"/>
                <a:gd name="T6" fmla="*/ 0 w 314"/>
                <a:gd name="T7" fmla="*/ 573 h 573"/>
                <a:gd name="T8" fmla="*/ 314 w 314"/>
                <a:gd name="T9" fmla="*/ 286 h 573"/>
              </a:gdLst>
              <a:ahLst/>
              <a:cxnLst>
                <a:cxn ang="0">
                  <a:pos x="T0" y="T1"/>
                </a:cxn>
                <a:cxn ang="0">
                  <a:pos x="T2" y="T3"/>
                </a:cxn>
                <a:cxn ang="0">
                  <a:pos x="T4" y="T5"/>
                </a:cxn>
                <a:cxn ang="0">
                  <a:pos x="T6" y="T7"/>
                </a:cxn>
                <a:cxn ang="0">
                  <a:pos x="T8" y="T9"/>
                </a:cxn>
              </a:cxnLst>
              <a:rect l="0" t="0" r="r" b="b"/>
              <a:pathLst>
                <a:path w="314" h="573">
                  <a:moveTo>
                    <a:pt x="314" y="286"/>
                  </a:moveTo>
                  <a:lnTo>
                    <a:pt x="0" y="0"/>
                  </a:lnTo>
                  <a:lnTo>
                    <a:pt x="0" y="286"/>
                  </a:lnTo>
                  <a:lnTo>
                    <a:pt x="0" y="573"/>
                  </a:lnTo>
                  <a:lnTo>
                    <a:pt x="314"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sp>
        <p:nvSpPr>
          <p:cNvPr id="34" name="Rectangle 53"/>
          <p:cNvSpPr/>
          <p:nvPr/>
        </p:nvSpPr>
        <p:spPr>
          <a:xfrm>
            <a:off x="6872605" y="234950"/>
            <a:ext cx="3590925" cy="2707005"/>
          </a:xfrm>
          <a:prstGeom prst="rect">
            <a:avLst/>
          </a:prstGeom>
        </p:spPr>
        <p:txBody>
          <a:bodyPr wrap="square">
            <a:spAutoFit/>
          </a:bodyPr>
          <a:lstStyle/>
          <a:p>
            <a:pPr>
              <a:lnSpc>
                <a:spcPct val="125000"/>
              </a:lnSpc>
            </a:pPr>
            <a:r>
              <a:rPr lang="zh-CN" altLang="en-US" sz="2000" b="1" dirty="0">
                <a:solidFill>
                  <a:srgbClr val="36373B"/>
                </a:solidFill>
                <a:ea typeface="+mn-lt"/>
                <a:sym typeface="+mn-ea"/>
              </a:rPr>
              <a:t>人们容易被骗的四个主要原因</a:t>
            </a:r>
            <a:endParaRPr lang="zh-CN" altLang="en-US" sz="2000" b="1" dirty="0">
              <a:solidFill>
                <a:srgbClr val="36373B"/>
              </a:solidFill>
              <a:ea typeface="+mn-lt"/>
            </a:endParaRPr>
          </a:p>
          <a:p>
            <a:pPr algn="ctr">
              <a:lnSpc>
                <a:spcPct val="150000"/>
              </a:lnSpc>
            </a:pPr>
            <a:r>
              <a:rPr lang="en-US" altLang="zh-CN" sz="2000" b="1" dirty="0">
                <a:solidFill>
                  <a:schemeClr val="tx1"/>
                </a:solidFill>
                <a:ea typeface="+mn-lt"/>
                <a:sym typeface="+mn-ea"/>
              </a:rPr>
              <a:t>个人信息泄露</a:t>
            </a:r>
            <a:endParaRPr lang="en-US" altLang="zh-CN" sz="2000" b="1" dirty="0">
              <a:solidFill>
                <a:schemeClr val="tx1"/>
              </a:solidFill>
              <a:ea typeface="+mn-lt"/>
            </a:endParaRPr>
          </a:p>
          <a:p>
            <a:pPr algn="ctr">
              <a:lnSpc>
                <a:spcPct val="150000"/>
              </a:lnSpc>
            </a:pPr>
            <a:r>
              <a:rPr lang="en-US" altLang="zh-CN" sz="2000" b="1" dirty="0">
                <a:solidFill>
                  <a:schemeClr val="tx1"/>
                </a:solidFill>
                <a:ea typeface="+mn-lt"/>
                <a:sym typeface="+mn-ea"/>
              </a:rPr>
              <a:t>容易受到诱惑</a:t>
            </a:r>
            <a:endParaRPr lang="en-US" altLang="zh-CN" sz="2000" b="1" dirty="0">
              <a:solidFill>
                <a:schemeClr val="tx1"/>
              </a:solidFill>
              <a:ea typeface="+mn-lt"/>
            </a:endParaRPr>
          </a:p>
          <a:p>
            <a:pPr algn="ctr">
              <a:lnSpc>
                <a:spcPct val="150000"/>
              </a:lnSpc>
            </a:pPr>
            <a:r>
              <a:rPr lang="en-US" altLang="zh-CN" sz="2000" b="1" dirty="0">
                <a:solidFill>
                  <a:schemeClr val="tx1"/>
                </a:solidFill>
                <a:ea typeface="+mn-lt"/>
                <a:sym typeface="+mn-ea"/>
              </a:rPr>
              <a:t>社会经验缺失</a:t>
            </a:r>
            <a:endParaRPr lang="en-US" altLang="zh-CN" sz="2000" b="1" dirty="0">
              <a:solidFill>
                <a:schemeClr val="tx1"/>
              </a:solidFill>
              <a:ea typeface="+mn-lt"/>
            </a:endParaRPr>
          </a:p>
          <a:p>
            <a:pPr algn="ctr">
              <a:lnSpc>
                <a:spcPct val="150000"/>
              </a:lnSpc>
            </a:pPr>
            <a:r>
              <a:rPr lang="en-US" altLang="zh-CN" sz="2000" b="1" dirty="0">
                <a:solidFill>
                  <a:schemeClr val="tx1"/>
                </a:solidFill>
                <a:ea typeface="+mn-lt"/>
                <a:sym typeface="+mn-ea"/>
              </a:rPr>
              <a:t>防骗教育缺失</a:t>
            </a:r>
            <a:endParaRPr lang="en-US" altLang="zh-CN" sz="2000" b="1" dirty="0">
              <a:solidFill>
                <a:schemeClr val="tx1"/>
              </a:solidFill>
              <a:ea typeface="+mn-lt"/>
              <a:sym typeface="+mn-ea"/>
            </a:endParaRPr>
          </a:p>
          <a:p>
            <a:pPr>
              <a:lnSpc>
                <a:spcPct val="125000"/>
              </a:lnSpc>
            </a:pPr>
            <a:endParaRPr lang="en-US" altLang="zh-CN" sz="2000" b="1" dirty="0">
              <a:solidFill>
                <a:schemeClr val="tx1"/>
              </a:solidFill>
              <a:ea typeface="+mn-lt"/>
              <a:cs typeface="+mn-ea"/>
              <a:sym typeface="+mn-ea"/>
            </a:endParaRPr>
          </a:p>
        </p:txBody>
      </p:sp>
      <p:sp>
        <p:nvSpPr>
          <p:cNvPr id="35" name="Rectangle 54"/>
          <p:cNvSpPr/>
          <p:nvPr/>
        </p:nvSpPr>
        <p:spPr>
          <a:xfrm>
            <a:off x="495300" y="3624580"/>
            <a:ext cx="4273550" cy="3169285"/>
          </a:xfrm>
          <a:prstGeom prst="rect">
            <a:avLst/>
          </a:prstGeom>
        </p:spPr>
        <p:txBody>
          <a:bodyPr wrap="square">
            <a:spAutoFit/>
          </a:bodyPr>
          <a:lstStyle/>
          <a:p>
            <a:pPr lvl="0" algn="just">
              <a:lnSpc>
                <a:spcPct val="125000"/>
              </a:lnSpc>
              <a:spcBef>
                <a:spcPts val="0"/>
              </a:spcBef>
              <a:spcAft>
                <a:spcPts val="0"/>
              </a:spcAft>
            </a:pPr>
            <a:r>
              <a:rPr lang="en-US" altLang="zh-CN" sz="2000" b="1" dirty="0">
                <a:solidFill>
                  <a:schemeClr val="tx1"/>
                </a:solidFill>
                <a:cs typeface="+mn-ea"/>
                <a:sym typeface="+mn-lt"/>
              </a:rPr>
              <a:t>                     </a:t>
            </a:r>
            <a:r>
              <a:rPr lang="zh-CN" altLang="en-US" sz="2000" b="1" dirty="0">
                <a:solidFill>
                  <a:schemeClr val="tx1"/>
                </a:solidFill>
                <a:cs typeface="+mn-ea"/>
                <a:sym typeface="+mn-lt"/>
              </a:rPr>
              <a:t>研究结果</a:t>
            </a:r>
            <a:endParaRPr lang="en-US" altLang="zh-CN" sz="2000" b="1" dirty="0">
              <a:solidFill>
                <a:schemeClr val="tx1"/>
              </a:solidFill>
              <a:cs typeface="+mn-ea"/>
              <a:sym typeface="+mn-lt"/>
            </a:endParaRPr>
          </a:p>
          <a:p>
            <a:pPr lvl="0" algn="just">
              <a:lnSpc>
                <a:spcPct val="125000"/>
              </a:lnSpc>
              <a:spcBef>
                <a:spcPts val="0"/>
              </a:spcBef>
              <a:spcAft>
                <a:spcPts val="0"/>
              </a:spcAft>
            </a:pPr>
            <a:r>
              <a:rPr lang="en-US" altLang="zh-CN" sz="2000" b="1" dirty="0">
                <a:solidFill>
                  <a:schemeClr val="tx1"/>
                </a:solidFill>
                <a:cs typeface="+mn-ea"/>
                <a:sym typeface="+mn-lt"/>
              </a:rPr>
              <a:t>        结果显示，行骗者更愿意诈骗警惕性不高的人，而政府对行骗者的惩处力度将对行骗者的诈骗倾向有直接影响。最后，从政府和人民两个层面提出相应的对策建议，以期为降低诈骗犯罪率和建设安定和谐的社会提供参考思路。</a:t>
            </a:r>
            <a:endParaRPr lang="en-US" altLang="zh-CN" sz="2000" b="1" dirty="0">
              <a:solidFill>
                <a:schemeClr val="tx1"/>
              </a:solidFill>
              <a:cs typeface="+mn-ea"/>
              <a:sym typeface="+mn-lt"/>
            </a:endParaRPr>
          </a:p>
        </p:txBody>
      </p:sp>
      <p:sp>
        <p:nvSpPr>
          <p:cNvPr id="36" name="Rectangle 55"/>
          <p:cNvSpPr/>
          <p:nvPr/>
        </p:nvSpPr>
        <p:spPr>
          <a:xfrm>
            <a:off x="506095" y="1087120"/>
            <a:ext cx="4393565" cy="3169285"/>
          </a:xfrm>
          <a:prstGeom prst="rect">
            <a:avLst/>
          </a:prstGeom>
        </p:spPr>
        <p:txBody>
          <a:bodyPr wrap="square">
            <a:spAutoFit/>
          </a:bodyPr>
          <a:lstStyle/>
          <a:p>
            <a:pPr lvl="0" algn="just">
              <a:lnSpc>
                <a:spcPct val="125000"/>
              </a:lnSpc>
            </a:pPr>
            <a:r>
              <a:rPr lang="en-US" altLang="zh-CN" sz="2000" b="1" dirty="0">
                <a:ea typeface="+mn-lt"/>
                <a:cs typeface="+mn-lt"/>
                <a:sym typeface="+mn-ea"/>
              </a:rPr>
              <a:t>        </a:t>
            </a:r>
            <a:r>
              <a:rPr lang="en-US" altLang="zh-CN" sz="2000" b="1" dirty="0">
                <a:solidFill>
                  <a:schemeClr val="tx1"/>
                </a:solidFill>
                <a:ea typeface="+mn-lt"/>
                <a:cs typeface="+mn-lt"/>
                <a:sym typeface="+mn-ea"/>
              </a:rPr>
              <a:t>用博弈论建立模型并进行分析  </a:t>
            </a:r>
            <a:endParaRPr lang="en-US" altLang="zh-CN" sz="2000" b="1" dirty="0">
              <a:solidFill>
                <a:schemeClr val="tx1"/>
              </a:solidFill>
              <a:ea typeface="+mn-lt"/>
              <a:cs typeface="+mn-lt"/>
              <a:sym typeface="+mn-ea"/>
            </a:endParaRPr>
          </a:p>
          <a:p>
            <a:pPr lvl="0" algn="just">
              <a:lnSpc>
                <a:spcPct val="125000"/>
              </a:lnSpc>
              <a:spcBef>
                <a:spcPts val="0"/>
              </a:spcBef>
              <a:spcAft>
                <a:spcPts val="0"/>
              </a:spcAft>
            </a:pPr>
            <a:r>
              <a:rPr lang="en-US" altLang="zh-CN" sz="2000" b="1" dirty="0">
                <a:solidFill>
                  <a:schemeClr val="tx1"/>
                </a:solidFill>
                <a:ea typeface="+mn-lt"/>
                <a:cs typeface="+mn-lt"/>
                <a:sym typeface="+mn-ea"/>
              </a:rPr>
              <a:t>        面对电信诈骗，人们为警惕和疏忽这两类，行骗者在政府干预下对警惕的人难以诈骗成功，但在政府疏于管控时，对疏忽的人常常能诈骗成功。 因此可以运用博弈论建立模型并对其进行分析。</a:t>
            </a:r>
            <a:endParaRPr lang="en-US" altLang="zh-CN" sz="2000" b="1" dirty="0">
              <a:solidFill>
                <a:schemeClr val="tx1"/>
              </a:solidFill>
              <a:ea typeface="+mn-lt"/>
              <a:cs typeface="+mn-lt"/>
              <a:sym typeface="+mn-ea"/>
            </a:endParaRPr>
          </a:p>
          <a:p>
            <a:pPr lvl="0" algn="just">
              <a:lnSpc>
                <a:spcPct val="125000"/>
              </a:lnSpc>
            </a:pPr>
            <a:endParaRPr lang="en-US" altLang="zh-CN" sz="2000" b="1" dirty="0">
              <a:solidFill>
                <a:schemeClr val="tx1"/>
              </a:solidFill>
              <a:ea typeface="+mn-lt"/>
              <a:cs typeface="+mn-lt"/>
              <a:sym typeface="+mn-ea"/>
            </a:endParaRPr>
          </a:p>
        </p:txBody>
      </p:sp>
      <p:sp>
        <p:nvSpPr>
          <p:cNvPr id="3" name="文本框 2"/>
          <p:cNvSpPr txBox="1"/>
          <p:nvPr/>
        </p:nvSpPr>
        <p:spPr>
          <a:xfrm>
            <a:off x="6475095" y="1788795"/>
            <a:ext cx="563880" cy="460375"/>
          </a:xfrm>
          <a:prstGeom prst="rect">
            <a:avLst/>
          </a:prstGeom>
          <a:noFill/>
        </p:spPr>
        <p:txBody>
          <a:bodyPr wrap="square" rtlCol="0">
            <a:spAutoFit/>
          </a:bodyPr>
          <a:p>
            <a:r>
              <a:rPr lang="en-US" altLang="zh-CN" sz="2400" b="1"/>
              <a:t>01</a:t>
            </a:r>
            <a:endParaRPr lang="en-US" altLang="zh-CN" sz="2400" b="1"/>
          </a:p>
        </p:txBody>
      </p:sp>
      <p:sp>
        <p:nvSpPr>
          <p:cNvPr id="37" name="文本框 36"/>
          <p:cNvSpPr txBox="1"/>
          <p:nvPr/>
        </p:nvSpPr>
        <p:spPr>
          <a:xfrm>
            <a:off x="5153025" y="2806700"/>
            <a:ext cx="586105" cy="460375"/>
          </a:xfrm>
          <a:prstGeom prst="rect">
            <a:avLst/>
          </a:prstGeom>
          <a:noFill/>
        </p:spPr>
        <p:txBody>
          <a:bodyPr wrap="square" rtlCol="0">
            <a:spAutoFit/>
          </a:bodyPr>
          <a:p>
            <a:r>
              <a:rPr lang="en-US" altLang="zh-CN" sz="2400" b="1"/>
              <a:t>02</a:t>
            </a:r>
            <a:endParaRPr lang="en-US" altLang="zh-CN" sz="2400" b="1"/>
          </a:p>
        </p:txBody>
      </p:sp>
      <p:cxnSp>
        <p:nvCxnSpPr>
          <p:cNvPr id="40" name="直接连接符 39"/>
          <p:cNvCxnSpPr/>
          <p:nvPr/>
        </p:nvCxnSpPr>
        <p:spPr>
          <a:xfrm>
            <a:off x="6936105" y="683260"/>
            <a:ext cx="34728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1066800" y="1504315"/>
            <a:ext cx="3472815" cy="10795"/>
          </a:xfrm>
          <a:prstGeom prst="line">
            <a:avLst/>
          </a:prstGeom>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7548245" y="3624580"/>
            <a:ext cx="3867150" cy="2784475"/>
          </a:xfrm>
          <a:prstGeom prst="rect">
            <a:avLst/>
          </a:prstGeom>
          <a:noFill/>
        </p:spPr>
        <p:txBody>
          <a:bodyPr wrap="square" rtlCol="0">
            <a:spAutoFit/>
          </a:bodyPr>
          <a:p>
            <a:pPr>
              <a:lnSpc>
                <a:spcPct val="125000"/>
              </a:lnSpc>
              <a:spcBef>
                <a:spcPts val="0"/>
              </a:spcBef>
              <a:spcAft>
                <a:spcPts val="0"/>
              </a:spcAft>
            </a:pPr>
            <a:r>
              <a:rPr lang="en-US" altLang="zh-CN" sz="2000" b="1"/>
              <a:t> </a:t>
            </a:r>
            <a:r>
              <a:rPr lang="zh-CN" altLang="en-US" sz="2000" b="1"/>
              <a:t>运用博弈论研究的具体研究方法</a:t>
            </a:r>
            <a:endParaRPr lang="zh-CN" altLang="en-US" sz="2000" b="1"/>
          </a:p>
          <a:p>
            <a:pPr>
              <a:lnSpc>
                <a:spcPct val="125000"/>
              </a:lnSpc>
              <a:spcBef>
                <a:spcPts val="0"/>
              </a:spcBef>
              <a:spcAft>
                <a:spcPts val="0"/>
              </a:spcAft>
            </a:pPr>
            <a:r>
              <a:rPr lang="en-US" altLang="zh-CN" sz="2000" b="1"/>
              <a:t>       </a:t>
            </a:r>
            <a:r>
              <a:rPr lang="zh-CN" altLang="en-US" sz="2000" b="1"/>
              <a:t>首先构建完全信息静态博弈模型，分析策略、纳什均衡及其影响因素，接着构建完全信息动态博弈模型，运用逆推归纳法求出纳什均衡，并引入政府的策略进一步分析其对均衡结果的影响。</a:t>
            </a:r>
            <a:endParaRPr lang="zh-CN" altLang="en-US" sz="2000" b="1"/>
          </a:p>
        </p:txBody>
      </p:sp>
      <p:cxnSp>
        <p:nvCxnSpPr>
          <p:cNvPr id="43" name="直接连接符 42"/>
          <p:cNvCxnSpPr/>
          <p:nvPr/>
        </p:nvCxnSpPr>
        <p:spPr>
          <a:xfrm>
            <a:off x="7667625" y="4056380"/>
            <a:ext cx="3625850" cy="0"/>
          </a:xfrm>
          <a:prstGeom prst="line">
            <a:avLst/>
          </a:prstGeom>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787515" y="3826510"/>
            <a:ext cx="617220" cy="460375"/>
          </a:xfrm>
          <a:prstGeom prst="rect">
            <a:avLst/>
          </a:prstGeom>
          <a:noFill/>
        </p:spPr>
        <p:txBody>
          <a:bodyPr wrap="square" rtlCol="0">
            <a:spAutoFit/>
          </a:bodyPr>
          <a:p>
            <a:r>
              <a:rPr lang="en-US" altLang="zh-CN" sz="2400" b="1"/>
              <a:t>03</a:t>
            </a:r>
            <a:endParaRPr lang="en-US" altLang="zh-CN" sz="2400" b="1"/>
          </a:p>
        </p:txBody>
      </p:sp>
      <p:sp>
        <p:nvSpPr>
          <p:cNvPr id="45" name="文本框 44"/>
          <p:cNvSpPr txBox="1"/>
          <p:nvPr/>
        </p:nvSpPr>
        <p:spPr>
          <a:xfrm>
            <a:off x="4899660" y="4836160"/>
            <a:ext cx="520700" cy="460375"/>
          </a:xfrm>
          <a:prstGeom prst="rect">
            <a:avLst/>
          </a:prstGeom>
          <a:noFill/>
        </p:spPr>
        <p:txBody>
          <a:bodyPr wrap="none" rtlCol="0">
            <a:spAutoFit/>
          </a:bodyPr>
          <a:p>
            <a:r>
              <a:rPr lang="en-US" altLang="zh-CN" sz="2400" b="1"/>
              <a:t>04</a:t>
            </a:r>
            <a:endParaRPr lang="en-US" altLang="zh-CN" sz="2400" b="1"/>
          </a:p>
        </p:txBody>
      </p:sp>
      <p:cxnSp>
        <p:nvCxnSpPr>
          <p:cNvPr id="46" name="直接连接符 45"/>
          <p:cNvCxnSpPr/>
          <p:nvPr/>
        </p:nvCxnSpPr>
        <p:spPr>
          <a:xfrm>
            <a:off x="1968500" y="4057015"/>
            <a:ext cx="1245870"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22" presetClass="entr" presetSubtype="4" fill="hold" nodeType="withEffect">
                                      <p:stCondLst>
                                        <p:cond delay="75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par>
                                    <p:cTn id="14" presetID="22" presetClass="entr" presetSubtype="2" fill="hold" nodeType="withEffect">
                                      <p:stCondLst>
                                        <p:cond delay="1000"/>
                                      </p:stCondLst>
                                      <p:childTnLst>
                                        <p:set>
                                          <p:cBhvr>
                                            <p:cTn id="15" dur="1" fill="hold">
                                              <p:stCondLst>
                                                <p:cond delay="0"/>
                                              </p:stCondLst>
                                            </p:cTn>
                                            <p:tgtEl>
                                              <p:spTgt spid="24"/>
                                            </p:tgtEl>
                                            <p:attrNameLst>
                                              <p:attrName>style.visibility</p:attrName>
                                            </p:attrNameLst>
                                          </p:cBhvr>
                                          <p:to>
                                            <p:strVal val="visible"/>
                                          </p:to>
                                        </p:set>
                                        <p:animEffect transition="in" filter="wipe(right)">
                                          <p:cBhvr>
                                            <p:cTn id="16" dur="500"/>
                                            <p:tgtEl>
                                              <p:spTgt spid="24"/>
                                            </p:tgtEl>
                                          </p:cBhvr>
                                        </p:animEffect>
                                      </p:childTnLst>
                                    </p:cTn>
                                  </p:par>
                                  <p:par>
                                    <p:cTn id="17" presetID="22" presetClass="entr" presetSubtype="4" fill="hold" nodeType="withEffect">
                                      <p:stCondLst>
                                        <p:cond delay="15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8" fill="hold" nodeType="withEffect">
                                      <p:stCondLst>
                                        <p:cond delay="1750"/>
                                      </p:stCondLst>
                                      <p:childTnLst>
                                        <p:set>
                                          <p:cBhvr>
                                            <p:cTn id="21" dur="1" fill="hold">
                                              <p:stCondLst>
                                                <p:cond delay="0"/>
                                              </p:stCondLst>
                                            </p:cTn>
                                            <p:tgtEl>
                                              <p:spTgt spid="30"/>
                                            </p:tgtEl>
                                            <p:attrNameLst>
                                              <p:attrName>style.visibility</p:attrName>
                                            </p:attrNameLst>
                                          </p:cBhvr>
                                          <p:to>
                                            <p:strVal val="visible"/>
                                          </p:to>
                                        </p:set>
                                        <p:animEffect transition="in" filter="wipe(left)">
                                          <p:cBhvr>
                                            <p:cTn id="22" dur="500"/>
                                            <p:tgtEl>
                                              <p:spTgt spid="30"/>
                                            </p:tgtEl>
                                          </p:cBhvr>
                                        </p:animEffect>
                                      </p:childTnLst>
                                    </p:cTn>
                                  </p:par>
                                  <p:par>
                                    <p:cTn id="23" presetID="22" presetClass="entr" presetSubtype="4" fill="hold" nodeType="withEffect">
                                      <p:stCondLst>
                                        <p:cond delay="225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2" fill="hold" nodeType="withEffect">
                                      <p:stCondLst>
                                        <p:cond delay="2500"/>
                                      </p:stCondLst>
                                      <p:childTnLst>
                                        <p:set>
                                          <p:cBhvr>
                                            <p:cTn id="27" dur="1" fill="hold">
                                              <p:stCondLst>
                                                <p:cond delay="0"/>
                                              </p:stCondLst>
                                            </p:cTn>
                                            <p:tgtEl>
                                              <p:spTgt spid="27"/>
                                            </p:tgtEl>
                                            <p:attrNameLst>
                                              <p:attrName>style.visibility</p:attrName>
                                            </p:attrNameLst>
                                          </p:cBhvr>
                                          <p:to>
                                            <p:strVal val="visible"/>
                                          </p:to>
                                        </p:set>
                                        <p:animEffect transition="in" filter="wipe(right)">
                                          <p:cBhvr>
                                            <p:cTn id="28" dur="500"/>
                                            <p:tgtEl>
                                              <p:spTgt spid="27"/>
                                            </p:tgtEl>
                                          </p:cBhvr>
                                        </p:animEffect>
                                      </p:childTnLst>
                                    </p:cTn>
                                  </p:par>
                                  <p:par>
                                    <p:cTn id="29" presetID="2" presetClass="entr" presetSubtype="4" fill="hold" grpId="0" nodeType="withEffect" p14:presetBounceEnd="58000">
                                      <p:stCondLst>
                                        <p:cond delay="2250"/>
                                      </p:stCondLst>
                                      <p:childTnLst>
                                        <p:set>
                                          <p:cBhvr>
                                            <p:cTn id="30" dur="1" fill="hold">
                                              <p:stCondLst>
                                                <p:cond delay="0"/>
                                              </p:stCondLst>
                                            </p:cTn>
                                            <p:tgtEl>
                                              <p:spTgt spid="35"/>
                                            </p:tgtEl>
                                            <p:attrNameLst>
                                              <p:attrName>style.visibility</p:attrName>
                                            </p:attrNameLst>
                                          </p:cBhvr>
                                          <p:to>
                                            <p:strVal val="visible"/>
                                          </p:to>
                                        </p:set>
                                        <p:anim calcmode="lin" valueType="num" p14:bounceEnd="58000">
                                          <p:cBhvr additive="base">
                                            <p:cTn id="31" dur="1250" fill="hold"/>
                                            <p:tgtEl>
                                              <p:spTgt spid="35"/>
                                            </p:tgtEl>
                                            <p:attrNameLst>
                                              <p:attrName>ppt_x</p:attrName>
                                            </p:attrNameLst>
                                          </p:cBhvr>
                                          <p:tavLst>
                                            <p:tav tm="0">
                                              <p:val>
                                                <p:strVal val="#ppt_x"/>
                                              </p:val>
                                            </p:tav>
                                            <p:tav tm="100000">
                                              <p:val>
                                                <p:strVal val="#ppt_x"/>
                                              </p:val>
                                            </p:tav>
                                          </p:tavLst>
                                        </p:anim>
                                        <p:anim calcmode="lin" valueType="num" p14:bounceEnd="58000">
                                          <p:cBhvr additive="base">
                                            <p:cTn id="32" dur="1250" fill="hold"/>
                                            <p:tgtEl>
                                              <p:spTgt spid="3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58000">
                                      <p:stCondLst>
                                        <p:cond delay="1250"/>
                                      </p:stCondLst>
                                      <p:childTnLst>
                                        <p:set>
                                          <p:cBhvr>
                                            <p:cTn id="34" dur="1" fill="hold">
                                              <p:stCondLst>
                                                <p:cond delay="0"/>
                                              </p:stCondLst>
                                            </p:cTn>
                                            <p:tgtEl>
                                              <p:spTgt spid="36"/>
                                            </p:tgtEl>
                                            <p:attrNameLst>
                                              <p:attrName>style.visibility</p:attrName>
                                            </p:attrNameLst>
                                          </p:cBhvr>
                                          <p:to>
                                            <p:strVal val="visible"/>
                                          </p:to>
                                        </p:set>
                                        <p:anim calcmode="lin" valueType="num" p14:bounceEnd="58000">
                                          <p:cBhvr additive="base">
                                            <p:cTn id="35" dur="1250" fill="hold"/>
                                            <p:tgtEl>
                                              <p:spTgt spid="36"/>
                                            </p:tgtEl>
                                            <p:attrNameLst>
                                              <p:attrName>ppt_x</p:attrName>
                                            </p:attrNameLst>
                                          </p:cBhvr>
                                          <p:tavLst>
                                            <p:tav tm="0">
                                              <p:val>
                                                <p:strVal val="#ppt_x"/>
                                              </p:val>
                                            </p:tav>
                                            <p:tav tm="100000">
                                              <p:val>
                                                <p:strVal val="#ppt_x"/>
                                              </p:val>
                                            </p:tav>
                                          </p:tavLst>
                                        </p:anim>
                                        <p:anim calcmode="lin" valueType="num" p14:bounceEnd="58000">
                                          <p:cBhvr additive="base">
                                            <p:cTn id="36" dur="1250" fill="hold"/>
                                            <p:tgtEl>
                                              <p:spTgt spid="3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14:presetBounceEnd="58000">
                                      <p:stCondLst>
                                        <p:cond delay="750"/>
                                      </p:stCondLst>
                                      <p:childTnLst>
                                        <p:set>
                                          <p:cBhvr>
                                            <p:cTn id="38" dur="1" fill="hold">
                                              <p:stCondLst>
                                                <p:cond delay="0"/>
                                              </p:stCondLst>
                                            </p:cTn>
                                            <p:tgtEl>
                                              <p:spTgt spid="34"/>
                                            </p:tgtEl>
                                            <p:attrNameLst>
                                              <p:attrName>style.visibility</p:attrName>
                                            </p:attrNameLst>
                                          </p:cBhvr>
                                          <p:to>
                                            <p:strVal val="visible"/>
                                          </p:to>
                                        </p:set>
                                        <p:anim calcmode="lin" valueType="num" p14:bounceEnd="58000">
                                          <p:cBhvr additive="base">
                                            <p:cTn id="39" dur="1250" fill="hold"/>
                                            <p:tgtEl>
                                              <p:spTgt spid="34"/>
                                            </p:tgtEl>
                                            <p:attrNameLst>
                                              <p:attrName>ppt_x</p:attrName>
                                            </p:attrNameLst>
                                          </p:cBhvr>
                                          <p:tavLst>
                                            <p:tav tm="0">
                                              <p:val>
                                                <p:strVal val="#ppt_x"/>
                                              </p:val>
                                            </p:tav>
                                            <p:tav tm="100000">
                                              <p:val>
                                                <p:strVal val="#ppt_x"/>
                                              </p:val>
                                            </p:tav>
                                          </p:tavLst>
                                        </p:anim>
                                        <p:anim calcmode="lin" valueType="num" p14:bounceEnd="58000">
                                          <p:cBhvr additive="base">
                                            <p:cTn id="40" dur="125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22" presetClass="entr" presetSubtype="4" fill="hold" nodeType="withEffect">
                                      <p:stCondLst>
                                        <p:cond delay="75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par>
                                    <p:cTn id="14" presetID="22" presetClass="entr" presetSubtype="2" fill="hold" nodeType="withEffect">
                                      <p:stCondLst>
                                        <p:cond delay="1000"/>
                                      </p:stCondLst>
                                      <p:childTnLst>
                                        <p:set>
                                          <p:cBhvr>
                                            <p:cTn id="15" dur="1" fill="hold">
                                              <p:stCondLst>
                                                <p:cond delay="0"/>
                                              </p:stCondLst>
                                            </p:cTn>
                                            <p:tgtEl>
                                              <p:spTgt spid="24"/>
                                            </p:tgtEl>
                                            <p:attrNameLst>
                                              <p:attrName>style.visibility</p:attrName>
                                            </p:attrNameLst>
                                          </p:cBhvr>
                                          <p:to>
                                            <p:strVal val="visible"/>
                                          </p:to>
                                        </p:set>
                                        <p:animEffect transition="in" filter="wipe(right)">
                                          <p:cBhvr>
                                            <p:cTn id="16" dur="500"/>
                                            <p:tgtEl>
                                              <p:spTgt spid="24"/>
                                            </p:tgtEl>
                                          </p:cBhvr>
                                        </p:animEffect>
                                      </p:childTnLst>
                                    </p:cTn>
                                  </p:par>
                                  <p:par>
                                    <p:cTn id="17" presetID="22" presetClass="entr" presetSubtype="4" fill="hold" nodeType="withEffect">
                                      <p:stCondLst>
                                        <p:cond delay="15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8" fill="hold" nodeType="withEffect">
                                      <p:stCondLst>
                                        <p:cond delay="1750"/>
                                      </p:stCondLst>
                                      <p:childTnLst>
                                        <p:set>
                                          <p:cBhvr>
                                            <p:cTn id="21" dur="1" fill="hold">
                                              <p:stCondLst>
                                                <p:cond delay="0"/>
                                              </p:stCondLst>
                                            </p:cTn>
                                            <p:tgtEl>
                                              <p:spTgt spid="30"/>
                                            </p:tgtEl>
                                            <p:attrNameLst>
                                              <p:attrName>style.visibility</p:attrName>
                                            </p:attrNameLst>
                                          </p:cBhvr>
                                          <p:to>
                                            <p:strVal val="visible"/>
                                          </p:to>
                                        </p:set>
                                        <p:animEffect transition="in" filter="wipe(left)">
                                          <p:cBhvr>
                                            <p:cTn id="22" dur="500"/>
                                            <p:tgtEl>
                                              <p:spTgt spid="30"/>
                                            </p:tgtEl>
                                          </p:cBhvr>
                                        </p:animEffect>
                                      </p:childTnLst>
                                    </p:cTn>
                                  </p:par>
                                  <p:par>
                                    <p:cTn id="23" presetID="22" presetClass="entr" presetSubtype="4" fill="hold" nodeType="withEffect">
                                      <p:stCondLst>
                                        <p:cond delay="225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2" fill="hold" nodeType="withEffect">
                                      <p:stCondLst>
                                        <p:cond delay="2500"/>
                                      </p:stCondLst>
                                      <p:childTnLst>
                                        <p:set>
                                          <p:cBhvr>
                                            <p:cTn id="27" dur="1" fill="hold">
                                              <p:stCondLst>
                                                <p:cond delay="0"/>
                                              </p:stCondLst>
                                            </p:cTn>
                                            <p:tgtEl>
                                              <p:spTgt spid="27"/>
                                            </p:tgtEl>
                                            <p:attrNameLst>
                                              <p:attrName>style.visibility</p:attrName>
                                            </p:attrNameLst>
                                          </p:cBhvr>
                                          <p:to>
                                            <p:strVal val="visible"/>
                                          </p:to>
                                        </p:set>
                                        <p:animEffect transition="in" filter="wipe(right)">
                                          <p:cBhvr>
                                            <p:cTn id="28" dur="500"/>
                                            <p:tgtEl>
                                              <p:spTgt spid="27"/>
                                            </p:tgtEl>
                                          </p:cBhvr>
                                        </p:animEffect>
                                      </p:childTnLst>
                                    </p:cTn>
                                  </p:par>
                                  <p:par>
                                    <p:cTn id="29" presetID="2" presetClass="entr" presetSubtype="4" fill="hold" grpId="0" nodeType="withEffect">
                                      <p:stCondLst>
                                        <p:cond delay="225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1250" fill="hold"/>
                                            <p:tgtEl>
                                              <p:spTgt spid="35"/>
                                            </p:tgtEl>
                                            <p:attrNameLst>
                                              <p:attrName>ppt_x</p:attrName>
                                            </p:attrNameLst>
                                          </p:cBhvr>
                                          <p:tavLst>
                                            <p:tav tm="0">
                                              <p:val>
                                                <p:strVal val="#ppt_x"/>
                                              </p:val>
                                            </p:tav>
                                            <p:tav tm="100000">
                                              <p:val>
                                                <p:strVal val="#ppt_x"/>
                                              </p:val>
                                            </p:tav>
                                          </p:tavLst>
                                        </p:anim>
                                        <p:anim calcmode="lin" valueType="num">
                                          <p:cBhvr additive="base">
                                            <p:cTn id="32" dur="1250" fill="hold"/>
                                            <p:tgtEl>
                                              <p:spTgt spid="3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125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1250" fill="hold"/>
                                            <p:tgtEl>
                                              <p:spTgt spid="36"/>
                                            </p:tgtEl>
                                            <p:attrNameLst>
                                              <p:attrName>ppt_x</p:attrName>
                                            </p:attrNameLst>
                                          </p:cBhvr>
                                          <p:tavLst>
                                            <p:tav tm="0">
                                              <p:val>
                                                <p:strVal val="#ppt_x"/>
                                              </p:val>
                                            </p:tav>
                                            <p:tav tm="100000">
                                              <p:val>
                                                <p:strVal val="#ppt_x"/>
                                              </p:val>
                                            </p:tav>
                                          </p:tavLst>
                                        </p:anim>
                                        <p:anim calcmode="lin" valueType="num">
                                          <p:cBhvr additive="base">
                                            <p:cTn id="36" dur="1250" fill="hold"/>
                                            <p:tgtEl>
                                              <p:spTgt spid="3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750"/>
                                      </p:stCondLst>
                                      <p:childTnLst>
                                        <p:set>
                                          <p:cBhvr>
                                            <p:cTn id="38" dur="1" fill="hold">
                                              <p:stCondLst>
                                                <p:cond delay="0"/>
                                              </p:stCondLst>
                                            </p:cTn>
                                            <p:tgtEl>
                                              <p:spTgt spid="34"/>
                                            </p:tgtEl>
                                            <p:attrNameLst>
                                              <p:attrName>style.visibility</p:attrName>
                                            </p:attrNameLst>
                                          </p:cBhvr>
                                          <p:to>
                                            <p:strVal val="visible"/>
                                          </p:to>
                                        </p:set>
                                        <p:anim calcmode="lin" valueType="num">
                                          <p:cBhvr additive="base">
                                            <p:cTn id="39" dur="1250" fill="hold"/>
                                            <p:tgtEl>
                                              <p:spTgt spid="34"/>
                                            </p:tgtEl>
                                            <p:attrNameLst>
                                              <p:attrName>ppt_x</p:attrName>
                                            </p:attrNameLst>
                                          </p:cBhvr>
                                          <p:tavLst>
                                            <p:tav tm="0">
                                              <p:val>
                                                <p:strVal val="#ppt_x"/>
                                              </p:val>
                                            </p:tav>
                                            <p:tav tm="100000">
                                              <p:val>
                                                <p:strVal val="#ppt_x"/>
                                              </p:val>
                                            </p:tav>
                                          </p:tavLst>
                                        </p:anim>
                                        <p:anim calcmode="lin" valueType="num">
                                          <p:cBhvr additive="base">
                                            <p:cTn id="40" dur="125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6575" y="4543425"/>
            <a:ext cx="11191240" cy="1198880"/>
          </a:xfrm>
          <a:prstGeom prst="rect">
            <a:avLst/>
          </a:prstGeom>
        </p:spPr>
        <p:txBody>
          <a:bodyPr wrap="square">
            <a:spAutoFit/>
          </a:bodyPr>
          <a:p>
            <a:pPr algn="dist"/>
            <a:r>
              <a:rPr lang="zh-CN" altLang="en-US" sz="7200" b="1" dirty="0">
                <a:solidFill>
                  <a:srgbClr val="659586"/>
                </a:solidFill>
                <a:cs typeface="+mn-ea"/>
                <a:sym typeface="+mn-lt"/>
              </a:rPr>
              <a:t>完全信息静态博弈模型</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03</a:t>
            </a:r>
            <a:endParaRPr lang="zh-CN" altLang="en-US" sz="4000" dirty="0">
              <a:solidFill>
                <a:schemeClr val="tx1">
                  <a:lumMod val="85000"/>
                  <a:lumOff val="15000"/>
                </a:schemeClr>
              </a:solidFill>
              <a:cs typeface="+mn-ea"/>
              <a:sym typeface="+mn-lt"/>
            </a:endParaRPr>
          </a:p>
        </p:txBody>
      </p:sp>
      <p:pic>
        <p:nvPicPr>
          <p:cNvPr id="12" name="图片 11"/>
          <p:cNvPicPr>
            <a:picLocks noChangeAspect="1"/>
          </p:cNvPicPr>
          <p:nvPr/>
        </p:nvPicPr>
        <p:blipFill rotWithShape="1">
          <a:blip r:embed="rId2">
            <a:extLst>
              <a:ext uri="{28A0092B-C50C-407E-A947-70E740481C1C}">
                <a14:useLocalDpi xmlns:a14="http://schemas.microsoft.com/office/drawing/2010/main" val="0"/>
              </a:ext>
            </a:extLst>
          </a:blip>
          <a:srcRect t="59367" r="53854"/>
          <a:stretch>
            <a:fillRect/>
          </a:stretch>
        </p:blipFill>
        <p:spPr>
          <a:xfrm rot="10800000">
            <a:off x="-265430" y="0"/>
            <a:ext cx="2140585" cy="1884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1000"/>
                                        <p:tgtEl>
                                          <p:spTgt spid="32"/>
                                        </p:tgtEl>
                                      </p:cBhvr>
                                    </p:animEffect>
                                    <p:anim calcmode="lin" valueType="num">
                                      <p:cBhvr>
                                        <p:cTn id="54" dur="1000" fill="hold"/>
                                        <p:tgtEl>
                                          <p:spTgt spid="32"/>
                                        </p:tgtEl>
                                        <p:attrNameLst>
                                          <p:attrName>ppt_x</p:attrName>
                                        </p:attrNameLst>
                                      </p:cBhvr>
                                      <p:tavLst>
                                        <p:tav tm="0">
                                          <p:val>
                                            <p:strVal val="#ppt_x"/>
                                          </p:val>
                                        </p:tav>
                                        <p:tav tm="100000">
                                          <p:val>
                                            <p:strVal val="#ppt_x"/>
                                          </p:val>
                                        </p:tav>
                                      </p:tavLst>
                                    </p:anim>
                                    <p:anim calcmode="lin" valueType="num">
                                      <p:cBhvr>
                                        <p:cTn id="5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wipe(left)">
                                      <p:cBhvr>
                                        <p:cTn id="6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49505" y="324774"/>
            <a:ext cx="5659755" cy="583565"/>
            <a:chOff x="997527" y="955964"/>
            <a:chExt cx="5659755" cy="58356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7" y="955964"/>
              <a:ext cx="5050155" cy="583565"/>
            </a:xfrm>
            <a:prstGeom prst="rect">
              <a:avLst/>
            </a:prstGeom>
          </p:spPr>
          <p:txBody>
            <a:bodyPr wrap="square">
              <a:spAutoFit/>
            </a:bodyPr>
            <a:lstStyle/>
            <a:p>
              <a:r>
                <a:rPr lang="zh-CN" altLang="en-US" sz="3200" b="1" dirty="0">
                  <a:solidFill>
                    <a:srgbClr val="659586"/>
                  </a:solidFill>
                  <a:cs typeface="+mn-ea"/>
                  <a:sym typeface="+mn-lt"/>
                </a:rPr>
                <a:t>完全信息静态博弈模型</a:t>
              </a:r>
              <a:endParaRPr lang="zh-CN" altLang="en-US" sz="3200" b="1" dirty="0">
                <a:solidFill>
                  <a:srgbClr val="659586"/>
                </a:solidFill>
                <a:cs typeface="+mn-ea"/>
                <a:sym typeface="+mn-lt"/>
              </a:endParaRPr>
            </a:p>
          </p:txBody>
        </p:sp>
      </p:grpSp>
      <p:sp>
        <p:nvSpPr>
          <p:cNvPr id="8" name="矩形 7"/>
          <p:cNvSpPr/>
          <p:nvPr/>
        </p:nvSpPr>
        <p:spPr>
          <a:xfrm>
            <a:off x="6850380" y="908050"/>
            <a:ext cx="4199890" cy="462407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231265" y="908050"/>
            <a:ext cx="4867275" cy="4688205"/>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855460" y="5532120"/>
            <a:ext cx="4194810" cy="951230"/>
          </a:xfrm>
          <a:prstGeom prst="rect">
            <a:avLst/>
          </a:prstGeom>
          <a:solidFill>
            <a:schemeClr val="bg1"/>
          </a:solidFill>
          <a:ln>
            <a:solidFill>
              <a:srgbClr val="6595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230630" y="5596255"/>
            <a:ext cx="4867910" cy="933450"/>
          </a:xfrm>
          <a:prstGeom prst="rect">
            <a:avLst/>
          </a:prstGeom>
          <a:solidFill>
            <a:schemeClr val="bg1"/>
          </a:solidFill>
          <a:ln>
            <a:solidFill>
              <a:srgbClr val="6595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721090" y="6210300"/>
            <a:ext cx="633730" cy="611505"/>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2</a:t>
            </a:r>
            <a:endParaRPr lang="en-US" altLang="zh-CN" sz="2400" dirty="0"/>
          </a:p>
        </p:txBody>
      </p:sp>
      <p:sp>
        <p:nvSpPr>
          <p:cNvPr id="15" name="椭圆 14"/>
          <p:cNvSpPr/>
          <p:nvPr/>
        </p:nvSpPr>
        <p:spPr>
          <a:xfrm>
            <a:off x="3347720" y="6210300"/>
            <a:ext cx="633730" cy="573405"/>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1</a:t>
            </a:r>
            <a:endParaRPr lang="en-US" altLang="zh-CN" sz="2400" dirty="0"/>
          </a:p>
        </p:txBody>
      </p:sp>
      <p:sp>
        <p:nvSpPr>
          <p:cNvPr id="17" name="文本框 16"/>
          <p:cNvSpPr txBox="1"/>
          <p:nvPr/>
        </p:nvSpPr>
        <p:spPr>
          <a:xfrm>
            <a:off x="7858760" y="5749925"/>
            <a:ext cx="2358390" cy="460375"/>
          </a:xfrm>
          <a:prstGeom prst="rect">
            <a:avLst/>
          </a:prstGeom>
          <a:noFill/>
        </p:spPr>
        <p:txBody>
          <a:bodyPr wrap="square" rtlCol="0">
            <a:spAutoFit/>
          </a:bodyPr>
          <a:lstStyle/>
          <a:p>
            <a:pPr algn="ctr"/>
            <a:r>
              <a:rPr lang="zh-CN" altLang="en-US" sz="2400" b="1" dirty="0">
                <a:solidFill>
                  <a:srgbClr val="36373B"/>
                </a:solidFill>
                <a:latin typeface="字魂59号-创粗黑" panose="00000500000000000000" pitchFamily="2" charset="-122"/>
                <a:ea typeface="字魂59号-创粗黑" panose="00000500000000000000" pitchFamily="2" charset="-122"/>
              </a:rPr>
              <a:t>场景设计</a:t>
            </a:r>
            <a:endParaRPr lang="zh-CN" altLang="en-US" sz="2400" b="1" dirty="0">
              <a:solidFill>
                <a:srgbClr val="36373B"/>
              </a:solidFill>
              <a:latin typeface="字魂59号-创粗黑" panose="00000500000000000000" pitchFamily="2" charset="-122"/>
              <a:ea typeface="字魂59号-创粗黑" panose="00000500000000000000" pitchFamily="2" charset="-122"/>
            </a:endParaRPr>
          </a:p>
        </p:txBody>
      </p:sp>
      <p:sp>
        <p:nvSpPr>
          <p:cNvPr id="18" name="文本框 17"/>
          <p:cNvSpPr txBox="1"/>
          <p:nvPr/>
        </p:nvSpPr>
        <p:spPr>
          <a:xfrm>
            <a:off x="2146935" y="5749925"/>
            <a:ext cx="2933065" cy="460375"/>
          </a:xfrm>
          <a:prstGeom prst="rect">
            <a:avLst/>
          </a:prstGeom>
          <a:noFill/>
        </p:spPr>
        <p:txBody>
          <a:bodyPr wrap="square" rtlCol="0">
            <a:spAutoFit/>
          </a:bodyPr>
          <a:lstStyle/>
          <a:p>
            <a:pPr algn="ctr"/>
            <a:r>
              <a:rPr lang="zh-CN" altLang="en-US" sz="2400" b="1" dirty="0">
                <a:solidFill>
                  <a:srgbClr val="36373B"/>
                </a:solidFill>
                <a:latin typeface="字魂59号-创粗黑" panose="00000500000000000000" pitchFamily="2" charset="-122"/>
                <a:ea typeface="字魂59号-创粗黑" panose="00000500000000000000" pitchFamily="2" charset="-122"/>
                <a:sym typeface="+mn-ea"/>
              </a:rPr>
              <a:t>基本假设</a:t>
            </a:r>
            <a:endParaRPr lang="en-US" altLang="zh-CN" sz="2400" b="1" dirty="0">
              <a:solidFill>
                <a:schemeClr val="tx1"/>
              </a:solidFill>
              <a:latin typeface="字魂58号-创中黑" panose="00000500000000000000" pitchFamily="2" charset="-122"/>
              <a:ea typeface="字魂58号-创中黑" panose="00000500000000000000" pitchFamily="2" charset="-122"/>
              <a:sym typeface="+mn-ea"/>
            </a:endParaRPr>
          </a:p>
        </p:txBody>
      </p:sp>
      <p:sp>
        <p:nvSpPr>
          <p:cNvPr id="20" name="文本框 19"/>
          <p:cNvSpPr txBox="1"/>
          <p:nvPr/>
        </p:nvSpPr>
        <p:spPr>
          <a:xfrm>
            <a:off x="7352665" y="1651000"/>
            <a:ext cx="3194685" cy="332295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000" b="1" dirty="0">
                <a:solidFill>
                  <a:schemeClr val="bg1"/>
                </a:solidFill>
                <a:latin typeface="字魂58号-创中黑" panose="00000500000000000000" pitchFamily="2" charset="-122"/>
                <a:ea typeface="字魂58号-创中黑" panose="00000500000000000000" pitchFamily="2" charset="-122"/>
                <a:sym typeface="+mn-ea"/>
              </a:rPr>
              <a:t>    行骗者通过诈骗得到的收益是M，诈骗失败时，因受到惩罚，产生了-F的负效用，被骗人疏忽时未遭诈骗将产生正效应L，被骗人被诈骗将产生负效应-C。</a:t>
            </a:r>
            <a:endParaRPr lang="en-US" altLang="zh-CN" sz="2000" b="1" dirty="0">
              <a:solidFill>
                <a:schemeClr val="bg1"/>
              </a:solidFill>
              <a:latin typeface="字魂58号-创中黑" panose="00000500000000000000" pitchFamily="2" charset="-122"/>
              <a:ea typeface="字魂58号-创中黑" panose="00000500000000000000" pitchFamily="2" charset="-122"/>
              <a:sym typeface="+mn-ea"/>
            </a:endParaRPr>
          </a:p>
        </p:txBody>
      </p:sp>
      <p:sp>
        <p:nvSpPr>
          <p:cNvPr id="21" name="文本框 20"/>
          <p:cNvSpPr txBox="1"/>
          <p:nvPr/>
        </p:nvSpPr>
        <p:spPr>
          <a:xfrm>
            <a:off x="1128395" y="843915"/>
            <a:ext cx="4970145" cy="516953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000" b="1" dirty="0">
                <a:solidFill>
                  <a:schemeClr val="bg1"/>
                </a:solidFill>
                <a:latin typeface="字魂58号-创中黑" panose="00000500000000000000" pitchFamily="2" charset="-122"/>
                <a:ea typeface="字魂58号-创中黑" panose="00000500000000000000" pitchFamily="2" charset="-122"/>
                <a:sym typeface="+mn-ea"/>
              </a:rPr>
              <a:t>（1）博弈为双方博弈，参与者只有“被骗方”以及“行骗者”</a:t>
            </a:r>
            <a:endParaRPr lang="en-US" altLang="zh-CN" sz="2000" b="1" dirty="0">
              <a:solidFill>
                <a:schemeClr val="bg1"/>
              </a:solidFill>
              <a:latin typeface="字魂58号-创中黑" panose="00000500000000000000" pitchFamily="2" charset="-122"/>
              <a:ea typeface="字魂58号-创中黑" panose="00000500000000000000" pitchFamily="2" charset="-122"/>
              <a:sym typeface="+mn-ea"/>
            </a:endParaRPr>
          </a:p>
          <a:p>
            <a:pPr algn="ctr">
              <a:lnSpc>
                <a:spcPct val="150000"/>
              </a:lnSpc>
            </a:pPr>
            <a:r>
              <a:rPr lang="zh-CN" altLang="en-US" sz="2000" b="1" dirty="0">
                <a:solidFill>
                  <a:schemeClr val="bg1"/>
                </a:solidFill>
                <a:latin typeface="字魂58号-创中黑" panose="00000500000000000000" pitchFamily="2" charset="-122"/>
                <a:ea typeface="字魂58号-创中黑" panose="00000500000000000000" pitchFamily="2" charset="-122"/>
              </a:rPr>
              <a:t>（2）双方的收益函数确定，且该博弈是完全信息静态博弈。</a:t>
            </a:r>
            <a:endParaRPr lang="zh-CN" altLang="en-US" sz="2000" b="1" dirty="0">
              <a:solidFill>
                <a:schemeClr val="bg1"/>
              </a:solidFill>
              <a:latin typeface="字魂58号-创中黑" panose="00000500000000000000" pitchFamily="2" charset="-122"/>
              <a:ea typeface="字魂58号-创中黑" panose="00000500000000000000" pitchFamily="2" charset="-122"/>
            </a:endParaRPr>
          </a:p>
          <a:p>
            <a:pPr algn="ctr">
              <a:lnSpc>
                <a:spcPct val="150000"/>
              </a:lnSpc>
            </a:pPr>
            <a:r>
              <a:rPr lang="zh-CN" altLang="en-US" sz="2000" b="1" dirty="0">
                <a:solidFill>
                  <a:schemeClr val="bg1"/>
                </a:solidFill>
                <a:latin typeface="字魂58号-创中黑" panose="00000500000000000000" pitchFamily="2" charset="-122"/>
                <a:ea typeface="字魂58号-创中黑" panose="00000500000000000000" pitchFamily="2" charset="-122"/>
              </a:rPr>
              <a:t>（3）被骗人有“警惕”和“疏忽”两个选择，行骗者有“诈骗”和“不骗”两个选择，当被骗人“警惕”时，不会被骗，行骗者诈骗失败，受到惩罚，选择“疏忽”时会被骗；而当行骗者选择“不骗”时，被骗人不会被骗，行骗者无损失。</a:t>
            </a:r>
            <a:endParaRPr lang="zh-CN" altLang="en-US" sz="2000" b="1" dirty="0">
              <a:solidFill>
                <a:schemeClr val="bg1"/>
              </a:solidFill>
              <a:latin typeface="字魂58号-创中黑" panose="00000500000000000000" pitchFamily="2" charset="-122"/>
              <a:ea typeface="字魂58号-创中黑" panose="00000500000000000000" pitchFamily="2" charset="-122"/>
            </a:endParaRPr>
          </a:p>
          <a:p>
            <a:pPr algn="ctr">
              <a:lnSpc>
                <a:spcPct val="150000"/>
              </a:lnSpc>
            </a:pPr>
            <a:endParaRPr lang="zh-CN" altLang="en-US" sz="2000" b="1" dirty="0">
              <a:solidFill>
                <a:schemeClr val="bg1"/>
              </a:solidFill>
              <a:latin typeface="字魂58号-创中黑" panose="00000500000000000000" pitchFamily="2" charset="-122"/>
              <a:ea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par>
                                <p:cTn id="31" presetID="22" presetClass="entr" presetSubtype="8"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left)">
                                      <p:cBhvr>
                                        <p:cTn id="33" dur="500"/>
                                        <p:tgtEl>
                                          <p:spTgt spid="17"/>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left)">
                                      <p:cBhvr>
                                        <p:cTn id="36" dur="500"/>
                                        <p:tgtEl>
                                          <p:spTgt spid="18"/>
                                        </p:tgtEl>
                                      </p:cBhvr>
                                    </p:animEffect>
                                  </p:childTnLst>
                                </p:cTn>
                              </p:par>
                            </p:childTnLst>
                          </p:cTn>
                        </p:par>
                        <p:par>
                          <p:cTn id="37" fill="hold">
                            <p:stCondLst>
                              <p:cond delay="1000"/>
                            </p:stCondLst>
                            <p:childTnLst>
                              <p:par>
                                <p:cTn id="38" presetID="12" presetClass="entr" presetSubtype="4"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500"/>
                                        <p:tgtEl>
                                          <p:spTgt spid="20"/>
                                        </p:tgtEl>
                                        <p:attrNameLst>
                                          <p:attrName>ppt_y</p:attrName>
                                        </p:attrNameLst>
                                      </p:cBhvr>
                                      <p:tavLst>
                                        <p:tav tm="0">
                                          <p:val>
                                            <p:strVal val="#ppt_y+#ppt_h*1.125000"/>
                                          </p:val>
                                        </p:tav>
                                        <p:tav tm="100000">
                                          <p:val>
                                            <p:strVal val="#ppt_y"/>
                                          </p:val>
                                        </p:tav>
                                      </p:tavLst>
                                    </p:anim>
                                    <p:animEffect transition="in" filter="wipe(up)">
                                      <p:cBhvr>
                                        <p:cTn id="41" dur="500"/>
                                        <p:tgtEl>
                                          <p:spTgt spid="20"/>
                                        </p:tgtEl>
                                      </p:cBhvr>
                                    </p:animEffect>
                                  </p:childTnLst>
                                </p:cTn>
                              </p:par>
                            </p:childTnLst>
                          </p:cTn>
                        </p:par>
                        <p:par>
                          <p:cTn id="42" fill="hold">
                            <p:stCondLst>
                              <p:cond delay="1500"/>
                            </p:stCondLst>
                            <p:childTnLst>
                              <p:par>
                                <p:cTn id="43" presetID="12" presetClass="entr" presetSubtype="4" fill="hold" grpId="0" nodeType="after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500"/>
                                        <p:tgtEl>
                                          <p:spTgt spid="21"/>
                                        </p:tgtEl>
                                        <p:attrNameLst>
                                          <p:attrName>ppt_y</p:attrName>
                                        </p:attrNameLst>
                                      </p:cBhvr>
                                      <p:tavLst>
                                        <p:tav tm="0">
                                          <p:val>
                                            <p:strVal val="#ppt_y+#ppt_h*1.125000"/>
                                          </p:val>
                                        </p:tav>
                                        <p:tav tm="100000">
                                          <p:val>
                                            <p:strVal val="#ppt_y"/>
                                          </p:val>
                                        </p:tav>
                                      </p:tavLst>
                                    </p:anim>
                                    <p:animEffect transition="in" filter="wipe(up)">
                                      <p:cBhvr>
                                        <p:cTn id="4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1" grpId="0" bldLvl="0" animBg="1"/>
      <p:bldP spid="12" grpId="0" bldLvl="0" animBg="1"/>
      <p:bldP spid="17" grpId="0"/>
      <p:bldP spid="18" grpId="0"/>
      <p:bldP spid="20" grpId="0" bldLvl="0"/>
      <p:bldP spid="21" grpId="0" bldLvl="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2"/>
          <p:cNvPicPr>
            <a:picLocks noChangeAspect="1"/>
          </p:cNvPicPr>
          <p:nvPr/>
        </p:nvPicPr>
        <p:blipFill>
          <a:blip r:embed="rId1"/>
          <a:stretch>
            <a:fillRect/>
          </a:stretch>
        </p:blipFill>
        <p:spPr>
          <a:xfrm>
            <a:off x="4412615" y="685165"/>
            <a:ext cx="7642225" cy="5281295"/>
          </a:xfrm>
          <a:prstGeom prst="rect">
            <a:avLst/>
          </a:prstGeom>
        </p:spPr>
      </p:pic>
      <p:sp>
        <p:nvSpPr>
          <p:cNvPr id="36" name="矩形 35"/>
          <p:cNvSpPr/>
          <p:nvPr/>
        </p:nvSpPr>
        <p:spPr>
          <a:xfrm>
            <a:off x="1158875" y="3957955"/>
            <a:ext cx="3712210" cy="2823210"/>
          </a:xfrm>
          <a:prstGeom prst="rect">
            <a:avLst/>
          </a:prstGeom>
          <a:solidFill>
            <a:srgbClr val="659586"/>
          </a:solidFill>
          <a:ln>
            <a:solidFill>
              <a:srgbClr val="65BB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椭圆 24"/>
          <p:cNvSpPr/>
          <p:nvPr/>
        </p:nvSpPr>
        <p:spPr>
          <a:xfrm>
            <a:off x="2806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216960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1175093" y="897808"/>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937294" y="173313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731446" y="147225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9607174" y="369816"/>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48651" y="3447003"/>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618151" y="685195"/>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533825" y="3447003"/>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49505" y="324774"/>
            <a:ext cx="5659755" cy="583565"/>
            <a:chOff x="997527" y="955964"/>
            <a:chExt cx="5659755" cy="583565"/>
          </a:xfrm>
        </p:grpSpPr>
        <p:sp>
          <p:nvSpPr>
            <p:cNvPr id="13" name="矩形 12"/>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1607127" y="955964"/>
              <a:ext cx="5050155" cy="583565"/>
            </a:xfrm>
            <a:prstGeom prst="rect">
              <a:avLst/>
            </a:prstGeom>
          </p:spPr>
          <p:txBody>
            <a:bodyPr wrap="square">
              <a:spAutoFit/>
            </a:bodyPr>
            <a:p>
              <a:r>
                <a:rPr lang="zh-CN" altLang="en-US" sz="3200" b="1" dirty="0">
                  <a:solidFill>
                    <a:srgbClr val="659586"/>
                  </a:solidFill>
                  <a:cs typeface="+mn-ea"/>
                  <a:sym typeface="+mn-lt"/>
                </a:rPr>
                <a:t>完全信息静态博弈模型</a:t>
              </a:r>
              <a:endParaRPr lang="zh-CN" altLang="en-US" sz="3200" b="1" dirty="0">
                <a:solidFill>
                  <a:srgbClr val="659586"/>
                </a:solidFill>
                <a:cs typeface="+mn-ea"/>
                <a:sym typeface="+mn-lt"/>
              </a:endParaRPr>
            </a:p>
          </p:txBody>
        </p:sp>
      </p:grpSp>
      <p:sp>
        <p:nvSpPr>
          <p:cNvPr id="17" name="文本框 16"/>
          <p:cNvSpPr txBox="1"/>
          <p:nvPr/>
        </p:nvSpPr>
        <p:spPr>
          <a:xfrm>
            <a:off x="1823720" y="1851025"/>
            <a:ext cx="1951355" cy="829945"/>
          </a:xfrm>
          <a:prstGeom prst="rect">
            <a:avLst/>
          </a:prstGeom>
          <a:noFill/>
        </p:spPr>
        <p:txBody>
          <a:bodyPr wrap="square" rtlCol="0">
            <a:spAutoFit/>
          </a:bodyPr>
          <a:p>
            <a:r>
              <a:rPr lang="zh-CN" altLang="en-US" sz="2400" b="1">
                <a:solidFill>
                  <a:schemeClr val="bg1"/>
                </a:solidFill>
              </a:rPr>
              <a:t>模型构建与均衡分析</a:t>
            </a:r>
            <a:endParaRPr lang="zh-CN" altLang="en-US" sz="2400" b="1">
              <a:solidFill>
                <a:schemeClr val="bg1"/>
              </a:solidFill>
            </a:endParaRPr>
          </a:p>
        </p:txBody>
      </p:sp>
      <p:sp>
        <p:nvSpPr>
          <p:cNvPr id="19" name="文本框 18"/>
          <p:cNvSpPr txBox="1"/>
          <p:nvPr/>
        </p:nvSpPr>
        <p:spPr>
          <a:xfrm>
            <a:off x="6283960" y="5673090"/>
            <a:ext cx="4387215" cy="706755"/>
          </a:xfrm>
          <a:prstGeom prst="rect">
            <a:avLst/>
          </a:prstGeom>
          <a:noFill/>
        </p:spPr>
        <p:txBody>
          <a:bodyPr wrap="square" rtlCol="0">
            <a:spAutoFit/>
          </a:bodyPr>
          <a:p>
            <a:r>
              <a:rPr lang="en-US" altLang="zh-CN" sz="2000" b="1"/>
              <a:t>   </a:t>
            </a:r>
            <a:r>
              <a:rPr lang="zh-CN" altLang="en-US" sz="2000" b="1"/>
              <a:t>行骗者和被骗人的得益矩阵</a:t>
            </a:r>
            <a:endParaRPr lang="zh-CN" altLang="en-US" sz="2000" b="1"/>
          </a:p>
          <a:p>
            <a:r>
              <a:rPr lang="zh-CN" altLang="en-US" sz="2000" b="1"/>
              <a:t>并通过“划线法”寻找严格优策略</a:t>
            </a:r>
            <a:endParaRPr lang="zh-CN" altLang="en-US" sz="2000" b="1"/>
          </a:p>
        </p:txBody>
      </p:sp>
      <p:cxnSp>
        <p:nvCxnSpPr>
          <p:cNvPr id="20" name="直接连接符 19"/>
          <p:cNvCxnSpPr/>
          <p:nvPr/>
        </p:nvCxnSpPr>
        <p:spPr>
          <a:xfrm>
            <a:off x="6283960" y="3838575"/>
            <a:ext cx="689610" cy="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9431655" y="3815080"/>
            <a:ext cx="528320" cy="10795"/>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7297420" y="5323840"/>
            <a:ext cx="452755" cy="10795"/>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8666480" y="5277485"/>
            <a:ext cx="431165" cy="10795"/>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1254125" y="4031615"/>
            <a:ext cx="3683000" cy="2676525"/>
          </a:xfrm>
          <a:prstGeom prst="rect">
            <a:avLst/>
          </a:prstGeom>
          <a:noFill/>
        </p:spPr>
        <p:txBody>
          <a:bodyPr wrap="square" rtlCol="0">
            <a:spAutoFit/>
          </a:bodyPr>
          <a:p>
            <a:r>
              <a:rPr lang="zh-CN" altLang="en-US" sz="2400" b="1">
                <a:solidFill>
                  <a:schemeClr val="bg1"/>
                </a:solidFill>
              </a:rPr>
              <a:t>我们发现并不能在这场博弈中找到纳什均衡，即这是一场零和博弈。为了让诈骗方或者被骗人有利可图，我们引入了混合策略——通过添加概率来让对方的选择没有差别。</a:t>
            </a:r>
            <a:endParaRPr lang="zh-CN" altLang="en-US" sz="2400" b="1">
              <a:solidFill>
                <a:schemeClr val="bg1"/>
              </a:solidFill>
            </a:endParaRPr>
          </a:p>
        </p:txBody>
      </p:sp>
      <p:sp>
        <p:nvSpPr>
          <p:cNvPr id="44" name="左箭头 43"/>
          <p:cNvSpPr/>
          <p:nvPr/>
        </p:nvSpPr>
        <p:spPr>
          <a:xfrm>
            <a:off x="5123180" y="5761990"/>
            <a:ext cx="1175385" cy="528320"/>
          </a:xfrm>
          <a:prstGeom prst="leftArrow">
            <a:avLst/>
          </a:prstGeom>
          <a:solidFill>
            <a:srgbClr val="659586"/>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文本框 44"/>
          <p:cNvSpPr txBox="1"/>
          <p:nvPr/>
        </p:nvSpPr>
        <p:spPr>
          <a:xfrm>
            <a:off x="2842260" y="1472565"/>
            <a:ext cx="1066800" cy="460375"/>
          </a:xfrm>
          <a:prstGeom prst="rect">
            <a:avLst/>
          </a:prstGeom>
          <a:noFill/>
        </p:spPr>
        <p:txBody>
          <a:bodyPr wrap="square" rtlCol="0">
            <a:spAutoFit/>
          </a:bodyPr>
          <a:p>
            <a:r>
              <a:rPr lang="zh-CN" altLang="en-US" sz="2400" b="1">
                <a:solidFill>
                  <a:schemeClr val="bg1"/>
                </a:solidFill>
              </a:rPr>
              <a:t>开始</a:t>
            </a:r>
            <a:endParaRPr lang="zh-CN" altLang="en-US" sz="2400" b="1">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500" fill="hold"/>
                                        <p:tgtEl>
                                          <p:spTgt spid="26"/>
                                        </p:tgtEl>
                                        <p:attrNameLst>
                                          <p:attrName>ppt_x</p:attrName>
                                        </p:attrNameLst>
                                      </p:cBhvr>
                                      <p:tavLst>
                                        <p:tav tm="0">
                                          <p:val>
                                            <p:strVal val="#ppt_x"/>
                                          </p:val>
                                        </p:tav>
                                        <p:tav tm="100000">
                                          <p:val>
                                            <p:strVal val="#ppt_x"/>
                                          </p:val>
                                        </p:tav>
                                      </p:tavLst>
                                    </p:anim>
                                    <p:anim calcmode="lin" valueType="num">
                                      <p:cBhvr additive="base">
                                        <p:cTn id="36" dur="500" fill="hold"/>
                                        <p:tgtEl>
                                          <p:spTgt spid="2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ppt_x"/>
                                          </p:val>
                                        </p:tav>
                                        <p:tav tm="100000">
                                          <p:val>
                                            <p:strVal val="#ppt_x"/>
                                          </p:val>
                                        </p:tav>
                                      </p:tavLst>
                                    </p:anim>
                                    <p:anim calcmode="lin" valueType="num">
                                      <p:cBhvr additive="base">
                                        <p:cTn id="40" dur="500" fill="hold"/>
                                        <p:tgtEl>
                                          <p:spTgt spid="2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7" grpId="0" bldLvl="0" animBg="1"/>
      <p:bldP spid="8" grpId="0" bldLvl="0" animBg="1"/>
      <p:bldP spid="10" grpId="0" bldLvl="0" animBg="1"/>
      <p:bldP spid="14" grpId="0" bldLvl="0" animBg="1"/>
      <p:bldP spid="26" grpId="0" bldLvl="0" animBg="1"/>
      <p:bldP spid="29" grpId="0" bldLvl="0" animBg="1"/>
      <p:bldP spid="35" grpId="0" bldLvl="0" animBg="1"/>
    </p:bldLst>
  </p:timing>
</p:sld>
</file>

<file path=ppt/tags/tag1.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MH" val="20160801195634"/>
  <p:tag name="MH_LIBRARY" val="GRAPHIC"/>
  <p:tag name="MH_TYPE" val="Picture"/>
  <p:tag name="MH_ORDER" val="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8.xml><?xml version="1.0" encoding="utf-8"?>
<p:tagLst xmlns:p="http://schemas.openxmlformats.org/presentationml/2006/main">
  <p:tag name="COMMONDATA" val="eyJoZGlkIjoiYTEyMGE5YzgyNTE1YmIzNzU5ZjQ5ZmJkZTA4NzlkNzA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E657119C-6982-421D-8BA7-E74DEB70A7DA-1">
      <extobjdata type="E657119C-6982-421D-8BA7-E74DEB70A7DA" data="ewoJIkxhdGV4U3RyIiA6ICJVKE3vvIznlo/lv70pID0gTCgxLXApICsgKC1DKXBcbiIKfQo="/>
    </extobj>
  </extobjs>
</s:customData>
</file>

<file path=customXml/itemProps7.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4128</Words>
  <Application>WPS 演示</Application>
  <PresentationFormat>宽屏</PresentationFormat>
  <Paragraphs>419</Paragraphs>
  <Slides>26</Slides>
  <Notes>0</Notes>
  <HiddenSlides>0</HiddenSlides>
  <MMClips>1</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26</vt:i4>
      </vt:variant>
    </vt:vector>
  </HeadingPairs>
  <TitlesOfParts>
    <vt:vector size="51" baseType="lpstr">
      <vt:lpstr>Arial</vt:lpstr>
      <vt:lpstr>宋体</vt:lpstr>
      <vt:lpstr>Wingdings</vt:lpstr>
      <vt:lpstr>Calibri</vt:lpstr>
      <vt:lpstr>字魂58号-创中黑</vt:lpstr>
      <vt:lpstr>黑体</vt:lpstr>
      <vt:lpstr>字魂59号-创粗黑</vt:lpstr>
      <vt:lpstr>inpin heiti</vt:lpstr>
      <vt:lpstr>Segoe UI</vt:lpstr>
      <vt:lpstr>Segoe UI Light</vt:lpstr>
      <vt:lpstr>微软雅黑</vt:lpstr>
      <vt:lpstr>等线</vt:lpstr>
      <vt:lpstr>Arial Unicode MS</vt:lpstr>
      <vt:lpstr>等线 Light</vt:lpstr>
      <vt:lpstr>Calibri Light</vt:lpstr>
      <vt:lpstr>Symbol</vt:lpstr>
      <vt:lpstr>MS PGothic</vt:lpstr>
      <vt:lpstr>SF UI Display Thin</vt:lpstr>
      <vt:lpstr>Segoe Print</vt:lpstr>
      <vt:lpstr>Gill Sans</vt:lpstr>
      <vt:lpstr>Arial</vt:lpstr>
      <vt:lpstr>Gill Sans MT</vt:lpstr>
      <vt:lpstr>楷体</vt:lpstr>
      <vt:lpstr>Blackadder ITC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素材来源网站当图网-www.99ppt.com</dc:title>
  <dc:creator>素材来源网站当图网-www.99ppt.com</dc:creator>
  <dc:description>素材来源网站当图网-www.99ppt.com</dc:description>
  <dc:subject>素材来源网站当图网-www.99ppt.com</dc:subject>
  <cp:lastModifiedBy>Casual </cp:lastModifiedBy>
  <cp:revision>354</cp:revision>
  <dcterms:created xsi:type="dcterms:W3CDTF">2019-06-11T09:29:00Z</dcterms:created>
  <dcterms:modified xsi:type="dcterms:W3CDTF">2022-06-05T16:16:19Z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3589903F42E4498886E476C51129D7A9</vt:lpwstr>
  </property>
</Properties>
</file>

<file path=docProps/thumbnail.jpeg>
</file>